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14630400" cy="8229600"/>
  <p:notesSz cx="8229600" cy="14630400"/>
  <p:embeddedFontLst>
    <p:embeddedFont>
      <p:font typeface="Unbounded"/>
      <p:regular r:id="rId26"/>
    </p:embeddedFont>
    <p:embeddedFont>
      <p:font typeface="Unbounded"/>
      <p:regular r:id="rId27"/>
    </p:embeddedFont>
    <p:embeddedFont>
      <p:font typeface="Open Sans"/>
      <p:regular r:id="rId28"/>
    </p:embeddedFont>
    <p:embeddedFont>
      <p:font typeface="Open Sans"/>
      <p:regular r:id="rId29"/>
    </p:embeddedFont>
    <p:embeddedFont>
      <p:font typeface="Open Sans"/>
      <p:regular r:id="rId30"/>
    </p:embeddedFont>
    <p:embeddedFont>
      <p:font typeface="Open Sans"/>
      <p:regular r:id="rId3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26" Type="http://schemas.openxmlformats.org/officeDocument/2006/relationships/font" Target="fonts/font1.fntdata"/><Relationship Id="rId27" Type="http://schemas.openxmlformats.org/officeDocument/2006/relationships/font" Target="fonts/font2.fntdata"/><Relationship Id="rId28" Type="http://schemas.openxmlformats.org/officeDocument/2006/relationships/font" Target="fonts/font3.fntdata"/><Relationship Id="rId29" Type="http://schemas.openxmlformats.org/officeDocument/2006/relationships/font" Target="fonts/font4.fntdata"/><Relationship Id="rId30" Type="http://schemas.openxmlformats.org/officeDocument/2006/relationships/font" Target="fonts/font5.fntdata"/><Relationship Id="rId3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028355"/>
            <a:ext cx="130428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CHAPITRE 2 : LES GRANDES DIVISIONS DU DROIT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4566166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règles de droit sont aujourd'hui nombreuses et une classification est nécessaire pour en faciliter la compréhension et le travail de recherche de la règle de droit applicable.</a:t>
            </a:r>
            <a:endParaRPr lang="en-US" sz="15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330416"/>
            <a:ext cx="13042821" cy="1568648"/>
          </a:xfrm>
          <a:prstGeom prst="roundRect">
            <a:avLst>
              <a:gd name="adj" fmla="val 5314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15008" y="3551634"/>
            <a:ext cx="428124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Les finances publiques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1015008" y="4042767"/>
            <a:ext cx="126003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Regroupent l'ensemble des règles gouvernant les finances de l'État, des collectivités locales, des organismes de sécurité sociale, des établissements publics et de toutes autres personnes morales de droit public.</a:t>
            </a:r>
            <a:endParaRPr lang="en-US" sz="15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338393"/>
            <a:ext cx="6805017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Les disciplines mixtes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4256127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Certains auteurs considèrent également que les branches suivantes, peuvent être classés dans le droit public. On peut dire que ce sont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des disciplines mixtes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:</a:t>
            </a:r>
            <a:endParaRPr lang="en-US" sz="1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270885"/>
            <a:ext cx="13042821" cy="1687711"/>
          </a:xfrm>
          <a:prstGeom prst="roundRect">
            <a:avLst>
              <a:gd name="adj" fmla="val 6502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70930" y="3270885"/>
            <a:ext cx="91440" cy="1687711"/>
          </a:xfrm>
          <a:prstGeom prst="roundRect">
            <a:avLst>
              <a:gd name="adj" fmla="val 91163"/>
            </a:avLst>
          </a:prstGeom>
          <a:solidFill>
            <a:srgbClr val="26A688"/>
          </a:solidFill>
          <a:ln/>
        </p:spPr>
      </p:sp>
      <p:sp>
        <p:nvSpPr>
          <p:cNvPr id="4" name="Text 2"/>
          <p:cNvSpPr/>
          <p:nvPr/>
        </p:nvSpPr>
        <p:spPr>
          <a:xfrm>
            <a:off x="1083588" y="3492103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pénal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1083588" y="3983236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Définit les sanctions relatives aux atteintes à l'intérêt général, sous l'autorité de l'État, par l'intermédiaire des tribunaux.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1083588" y="4419838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infractions peuvent apparaître dans d'autres textes que le Code pénal.</a:t>
            </a:r>
            <a:endParaRPr lang="en-US" sz="15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93790" y="2406729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868204" y="2443936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1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1438632" y="2474952"/>
            <a:ext cx="4644509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Classification des infractions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1438632" y="2904173"/>
            <a:ext cx="691157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infractions sont classées selon leur degré de gravité (contravention, délit, crime).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1438632" y="3658314"/>
            <a:ext cx="691157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juridictions compétentes, les sanctions encourues et les délais de prescription sont alors différents.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793790" y="4690229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68204" y="4727436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2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1438632" y="4758452"/>
            <a:ext cx="303264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Principe de Légalité</a:t>
            </a:r>
            <a:endParaRPr lang="en-US" sz="1950" dirty="0"/>
          </a:p>
        </p:txBody>
      </p:sp>
      <p:sp>
        <p:nvSpPr>
          <p:cNvPr id="11" name="Text 8"/>
          <p:cNvSpPr/>
          <p:nvPr/>
        </p:nvSpPr>
        <p:spPr>
          <a:xfrm>
            <a:off x="1438632" y="5187672"/>
            <a:ext cx="691157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L'un des principes les plus importants du droit pénal est 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principe de Légalité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: il n'existe pas d'infraction ni de peine sans texte.</a:t>
            </a:r>
            <a:endParaRPr lang="en-US" sz="15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489246"/>
            <a:ext cx="13042821" cy="1251109"/>
          </a:xfrm>
          <a:prstGeom prst="roundRect">
            <a:avLst>
              <a:gd name="adj" fmla="val 8770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70930" y="3489246"/>
            <a:ext cx="91440" cy="1251109"/>
          </a:xfrm>
          <a:prstGeom prst="roundRect">
            <a:avLst>
              <a:gd name="adj" fmla="val 91163"/>
            </a:avLst>
          </a:prstGeom>
          <a:solidFill>
            <a:srgbClr val="26A688"/>
          </a:solidFill>
          <a:ln/>
        </p:spPr>
      </p:sp>
      <p:sp>
        <p:nvSpPr>
          <p:cNvPr id="4" name="Text 2"/>
          <p:cNvSpPr/>
          <p:nvPr/>
        </p:nvSpPr>
        <p:spPr>
          <a:xfrm>
            <a:off x="1083588" y="3710464"/>
            <a:ext cx="380797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La procédure pénale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1083588" y="4201597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Organise le déroulement de l'enquête et du procès devant les tribunaux judiciaires répressifs pour les infractions du droit pénal.</a:t>
            </a:r>
            <a:endParaRPr lang="en-US" sz="15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93790" y="3489246"/>
            <a:ext cx="7556421" cy="1251109"/>
          </a:xfrm>
          <a:prstGeom prst="roundRect">
            <a:avLst>
              <a:gd name="adj" fmla="val 8770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770930" y="3489246"/>
            <a:ext cx="91440" cy="1251109"/>
          </a:xfrm>
          <a:prstGeom prst="roundRect">
            <a:avLst>
              <a:gd name="adj" fmla="val 91163"/>
            </a:avLst>
          </a:prstGeom>
          <a:solidFill>
            <a:srgbClr val="26A688"/>
          </a:solidFill>
          <a:ln/>
        </p:spPr>
      </p:sp>
      <p:sp>
        <p:nvSpPr>
          <p:cNvPr id="5" name="Text 2"/>
          <p:cNvSpPr/>
          <p:nvPr/>
        </p:nvSpPr>
        <p:spPr>
          <a:xfrm>
            <a:off x="1083588" y="3710464"/>
            <a:ext cx="351162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La procédure civile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1083588" y="4201597"/>
            <a:ext cx="70454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Organise le déroulement du procès devant les tribunaux judiciaires civils.</a:t>
            </a:r>
            <a:endParaRPr lang="en-US" sz="15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497104"/>
            <a:ext cx="8455700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Les branches du droit privé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4414838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droit privé se décline également en différentes branches, notamment :</a:t>
            </a:r>
            <a:endParaRPr lang="en-US" sz="15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171706"/>
            <a:ext cx="6422231" cy="1886188"/>
          </a:xfrm>
          <a:prstGeom prst="roundRect">
            <a:avLst>
              <a:gd name="adj" fmla="val 4419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15008" y="3392924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civil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1015008" y="3884057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C'est le droit commun applicable aux relations entre particuliers (propriété, mariage, responsabilité civile…).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414379" y="3171706"/>
            <a:ext cx="6422231" cy="1886188"/>
          </a:xfrm>
          <a:prstGeom prst="roundRect">
            <a:avLst>
              <a:gd name="adj" fmla="val 4419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635597" y="3392924"/>
            <a:ext cx="3722251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commercial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7635597" y="3884057"/>
            <a:ext cx="5979795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Branche du droit des affaires, régit l'exercice de la profession de commerçant et définit le régime juridique applicable aux actes de commerce.</a:t>
            </a:r>
            <a:endParaRPr lang="en-US" sz="15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171706"/>
            <a:ext cx="6422231" cy="1886188"/>
          </a:xfrm>
          <a:prstGeom prst="roundRect">
            <a:avLst>
              <a:gd name="adj" fmla="val 4419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15008" y="3392924"/>
            <a:ext cx="3287792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du travail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1015008" y="3884057"/>
            <a:ext cx="5979795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C'est l'ensemble des règles applicables dans les relations individuelles et collectives entre employeurs et salariés (ou syndicats).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414379" y="3171706"/>
            <a:ext cx="6422231" cy="1886188"/>
          </a:xfrm>
          <a:prstGeom prst="roundRect">
            <a:avLst>
              <a:gd name="adj" fmla="val 4419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635597" y="3392924"/>
            <a:ext cx="3873103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des sociétés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7635597" y="3884057"/>
            <a:ext cx="597979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Régit la vie des sociétés (civiles et commerciales).</a:t>
            </a:r>
            <a:endParaRPr lang="en-US" sz="15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489246"/>
            <a:ext cx="13042821" cy="1251109"/>
          </a:xfrm>
          <a:prstGeom prst="roundRect">
            <a:avLst>
              <a:gd name="adj" fmla="val 8770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70930" y="3489246"/>
            <a:ext cx="91440" cy="1251109"/>
          </a:xfrm>
          <a:prstGeom prst="roundRect">
            <a:avLst>
              <a:gd name="adj" fmla="val 91163"/>
            </a:avLst>
          </a:prstGeom>
          <a:solidFill>
            <a:srgbClr val="26A688"/>
          </a:solidFill>
          <a:ln/>
        </p:spPr>
      </p:sp>
      <p:sp>
        <p:nvSpPr>
          <p:cNvPr id="4" name="Text 2"/>
          <p:cNvSpPr/>
          <p:nvPr/>
        </p:nvSpPr>
        <p:spPr>
          <a:xfrm>
            <a:off x="1083588" y="3710464"/>
            <a:ext cx="5315188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de la consommation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1083588" y="4201597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Regroupe les règles visant à protéger le consommateur.</a:t>
            </a:r>
            <a:endParaRPr lang="en-US" sz="15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812018"/>
            <a:ext cx="12829580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I. Le droit national et le droit international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93790" y="3729752"/>
            <a:ext cx="13042821" cy="1687711"/>
          </a:xfrm>
          <a:prstGeom prst="roundRect">
            <a:avLst>
              <a:gd name="adj" fmla="val 6502"/>
            </a:avLst>
          </a:prstGeom>
          <a:solidFill>
            <a:srgbClr val="FFFFFF"/>
          </a:solidFill>
          <a:ln w="22860">
            <a:solidFill>
              <a:srgbClr val="26A68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0930" y="3729752"/>
            <a:ext cx="91440" cy="1687711"/>
          </a:xfrm>
          <a:prstGeom prst="roundRect">
            <a:avLst>
              <a:gd name="adj" fmla="val 91163"/>
            </a:avLst>
          </a:prstGeom>
          <a:solidFill>
            <a:srgbClr val="26A688"/>
          </a:solidFill>
          <a:ln/>
        </p:spPr>
      </p:sp>
      <p:sp>
        <p:nvSpPr>
          <p:cNvPr id="5" name="Text 3"/>
          <p:cNvSpPr/>
          <p:nvPr/>
        </p:nvSpPr>
        <p:spPr>
          <a:xfrm>
            <a:off x="1083588" y="3950970"/>
            <a:ext cx="6007298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national ou droit interne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1083588" y="4442103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C'est le droit positif dans un État à un moment donné.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1083588" y="4878705"/>
            <a:ext cx="1253180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C'est l'ensemble des règles en vigueur qui régissent les rapports entre individus à l'intérieur d'un État.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488644"/>
            <a:ext cx="658677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international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3406378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droit international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est applicable lorsqu'il y a un élément d'extranéité, c'est-à-dire un élément étranger dans une situation juridique (personne, contrat, fait générateur…).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4264700"/>
            <a:ext cx="6422231" cy="1476256"/>
          </a:xfrm>
          <a:prstGeom prst="roundRect">
            <a:avLst>
              <a:gd name="adj" fmla="val 5647"/>
            </a:avLst>
          </a:prstGeom>
          <a:solidFill>
            <a:srgbClr val="26A688"/>
          </a:solidFill>
          <a:ln w="7620">
            <a:solidFill>
              <a:srgbClr val="3FBFA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99768" y="4470678"/>
            <a:ext cx="372987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Droit international privé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999768" y="4899898"/>
            <a:ext cx="601027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Régit les rapports des particuliers entre eux (lorsqu'il existe un élément d'extranéité).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7414379" y="4264700"/>
            <a:ext cx="6422231" cy="1476256"/>
          </a:xfrm>
          <a:prstGeom prst="roundRect">
            <a:avLst>
              <a:gd name="adj" fmla="val 5647"/>
            </a:avLst>
          </a:prstGeom>
          <a:solidFill>
            <a:srgbClr val="B4EEE0"/>
          </a:solidFill>
          <a:ln w="7620">
            <a:solidFill>
              <a:srgbClr val="9AD4C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620357" y="4470678"/>
            <a:ext cx="3891320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Droit international public</a:t>
            </a:r>
            <a:endParaRPr lang="en-US" sz="1950" dirty="0"/>
          </a:p>
        </p:txBody>
      </p:sp>
      <p:sp>
        <p:nvSpPr>
          <p:cNvPr id="9" name="Text 7"/>
          <p:cNvSpPr/>
          <p:nvPr/>
        </p:nvSpPr>
        <p:spPr>
          <a:xfrm>
            <a:off x="7620357" y="4899898"/>
            <a:ext cx="601027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rapports entre États sont régis par le droit international public.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85793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de l'Union européenne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123605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Dans le droit international on retrouve également 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droit de l'Union européenne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(ex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 communautaire)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550" dirty="0"/>
          </a:p>
        </p:txBody>
      </p:sp>
      <p:sp>
        <p:nvSpPr>
          <p:cNvPr id="5" name="Shape 2"/>
          <p:cNvSpPr/>
          <p:nvPr/>
        </p:nvSpPr>
        <p:spPr>
          <a:xfrm>
            <a:off x="793790" y="3981926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04" y="4019133"/>
            <a:ext cx="297656" cy="37207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438632" y="405014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Élaboration</a:t>
            </a:r>
            <a:endParaRPr lang="en-US" sz="1950" dirty="0"/>
          </a:p>
        </p:txBody>
      </p:sp>
      <p:sp>
        <p:nvSpPr>
          <p:cNvPr id="8" name="Text 4"/>
          <p:cNvSpPr/>
          <p:nvPr/>
        </p:nvSpPr>
        <p:spPr>
          <a:xfrm>
            <a:off x="1438632" y="4479369"/>
            <a:ext cx="691157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Élaboré par les institutions européenne : Commission, Conseil de l'UE et Parlement.</a:t>
            </a:r>
            <a:endParaRPr lang="en-US" sz="1550" dirty="0"/>
          </a:p>
        </p:txBody>
      </p:sp>
      <p:sp>
        <p:nvSpPr>
          <p:cNvPr id="9" name="Shape 5"/>
          <p:cNvSpPr/>
          <p:nvPr/>
        </p:nvSpPr>
        <p:spPr>
          <a:xfrm>
            <a:off x="793790" y="5511284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204" y="5548491"/>
            <a:ext cx="297656" cy="37207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438632" y="5579507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Autorité</a:t>
            </a:r>
            <a:endParaRPr lang="en-US" sz="1950" dirty="0"/>
          </a:p>
        </p:txBody>
      </p:sp>
      <p:sp>
        <p:nvSpPr>
          <p:cNvPr id="12" name="Text 7"/>
          <p:cNvSpPr/>
          <p:nvPr/>
        </p:nvSpPr>
        <p:spPr>
          <a:xfrm>
            <a:off x="1438632" y="6008727"/>
            <a:ext cx="691157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Il est principalement sous l'autorité de la Cour de justice de l'Union européenne (CJUE).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12457"/>
            <a:ext cx="976550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II. Le droit public et le droit privé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362854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6A688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Droit privé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93790" y="4198977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droit privé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va régir les rapports entre les particuliers ou les collectivités privées (associations, sociétés).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93790" y="5012650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droit privé est marqué par un esprit libéral.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564874" y="362854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192248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Droit public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7564874" y="4198977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droit public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s'applique aux relations entre l'État et les usagers (Montesquieu parlait des rapports «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entre ceux qui gouvernent et ceux qui sont gouvernés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»).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564874" y="5330190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droit public est marqué par l'esprit de l'intérêt général.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497104"/>
            <a:ext cx="877871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Les branches du droit public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4414838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droit public se décline en différentes branches, notamment :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93790" y="2819400"/>
            <a:ext cx="7556421" cy="2590681"/>
          </a:xfrm>
          <a:prstGeom prst="roundRect">
            <a:avLst>
              <a:gd name="adj" fmla="val 3218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1015008" y="3040618"/>
            <a:ext cx="4393525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constitutionnel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1015008" y="3531751"/>
            <a:ext cx="71139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La Constitution de 1958 organise le rôle et les règles de fonctionnement de l'État et des pouvoirs publics.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1015008" y="4236244"/>
            <a:ext cx="7113984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préambule de la Constitution renvoie à des textes fondamentaux (DDHC, Charte de l'environnement…) : c'est le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bloc de constitutionnalité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5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2953345"/>
            <a:ext cx="13042821" cy="2322790"/>
          </a:xfrm>
          <a:prstGeom prst="roundRect">
            <a:avLst>
              <a:gd name="adj" fmla="val 3589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15008" y="3174563"/>
            <a:ext cx="4032290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administratif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1015008" y="3665696"/>
            <a:ext cx="126003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Organise les collectivités publiques (État, régions, département et communes) et les services publics, ainsi que leurs rapports avec les particuliers.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1015008" y="4419838"/>
            <a:ext cx="126003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Les décisions du Conseil d'État, juridiction suprême de l'ordre administratif, sont créatrices de normes administratives : c'est un droit jurisprudentiel.</a:t>
            </a:r>
            <a:endParaRPr lang="en-US" sz="15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3330416"/>
            <a:ext cx="13042821" cy="1568648"/>
          </a:xfrm>
          <a:prstGeom prst="roundRect">
            <a:avLst>
              <a:gd name="adj" fmla="val 5314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15008" y="3551634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Le droit fiscal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1015008" y="4042767"/>
            <a:ext cx="126003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Concerne principalement les règles de perception de l'impôt direct (directement payé par le contribuable au Trésor) et indirect (collecté par des intermédiaires).</a:t>
            </a:r>
            <a:endParaRPr lang="en-US" sz="15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2025-08-17T07:05:04Z</dcterms:created>
  <dcterms:modified xsi:type="dcterms:W3CDTF">2025-08-17T07:05:04Z</dcterms:modified>
</cp:coreProperties>
</file>