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14630400" cy="8229600"/>
  <p:notesSz cx="8229600" cy="14630400"/>
  <p:embeddedFontLst>
    <p:embeddedFont>
      <p:font typeface="Unbounded"/>
      <p:regular r:id="rId22"/>
    </p:embeddedFont>
    <p:embeddedFont>
      <p:font typeface="Unbounded"/>
      <p:regular r:id="rId23"/>
    </p:embeddedFont>
    <p:embeddedFont>
      <p:font typeface="Open Sans"/>
      <p:regular r:id="rId24"/>
    </p:embeddedFont>
    <p:embeddedFont>
      <p:font typeface="Open Sans"/>
      <p:regular r:id="rId25"/>
    </p:embeddedFont>
    <p:embeddedFont>
      <p:font typeface="Open Sans"/>
      <p:regular r:id="rId26"/>
    </p:embeddedFont>
    <p:embeddedFont>
      <p:font typeface="Open Sans"/>
      <p:regular r:id="rId27"/>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 Id="rId22" Type="http://schemas.openxmlformats.org/officeDocument/2006/relationships/font" Target="fonts/font1.fntdata"/><Relationship Id="rId23" Type="http://schemas.openxmlformats.org/officeDocument/2006/relationships/font" Target="fonts/font2.fntdata"/><Relationship Id="rId24" Type="http://schemas.openxmlformats.org/officeDocument/2006/relationships/font" Target="fonts/font3.fntdata"/><Relationship Id="rId25" Type="http://schemas.openxmlformats.org/officeDocument/2006/relationships/font" Target="fonts/font4.fntdata"/><Relationship Id="rId26" Type="http://schemas.openxmlformats.org/officeDocument/2006/relationships/font" Target="fonts/font5.fntdata"/><Relationship Id="rId27" Type="http://schemas.openxmlformats.org/officeDocument/2006/relationships/font" Target="fonts/font6.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slideLayout" Target="../slideLayouts/slideLayout13.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slideLayout" Target="../slideLayouts/slideLayout14.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slideLayout" Target="../slideLayouts/slideLayout8.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slideLayout" Target="../slideLayouts/slideLayout9.xml"/><Relationship Id="rId6"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0.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3184684"/>
            <a:ext cx="7556421" cy="1860233"/>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CHAPITRE 1 – LES CARACTÈRES DE LA RÈGLE DE DROIT</a:t>
            </a:r>
            <a:endParaRPr lang="en-US" sz="3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793790" y="1456253"/>
            <a:ext cx="10029587"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Règles impératives et règles supplétives</a:t>
            </a:r>
            <a:endParaRPr lang="en-US" sz="3100" dirty="0"/>
          </a:p>
        </p:txBody>
      </p:sp>
      <p:sp>
        <p:nvSpPr>
          <p:cNvPr id="3" name="Shape 1"/>
          <p:cNvSpPr/>
          <p:nvPr/>
        </p:nvSpPr>
        <p:spPr>
          <a:xfrm>
            <a:off x="793790" y="2349222"/>
            <a:ext cx="6422231" cy="2578418"/>
          </a:xfrm>
          <a:prstGeom prst="roundRect">
            <a:avLst>
              <a:gd name="adj" fmla="val 3233"/>
            </a:avLst>
          </a:prstGeom>
          <a:solidFill>
            <a:srgbClr val="FFFFFF"/>
          </a:solidFill>
          <a:ln w="22860">
            <a:solidFill>
              <a:srgbClr val="BCDBD4"/>
            </a:solidFill>
            <a:prstDash val="solid"/>
          </a:ln>
        </p:spPr>
      </p:sp>
      <p:sp>
        <p:nvSpPr>
          <p:cNvPr id="4" name="Text 2"/>
          <p:cNvSpPr/>
          <p:nvPr/>
        </p:nvSpPr>
        <p:spPr>
          <a:xfrm>
            <a:off x="1015008" y="2570440"/>
            <a:ext cx="29737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Règles impératives</a:t>
            </a:r>
            <a:endParaRPr lang="en-US" sz="1950" dirty="0"/>
          </a:p>
        </p:txBody>
      </p:sp>
      <p:sp>
        <p:nvSpPr>
          <p:cNvPr id="5" name="Text 3"/>
          <p:cNvSpPr/>
          <p:nvPr/>
        </p:nvSpPr>
        <p:spPr>
          <a:xfrm>
            <a:off x="1015008" y="2999661"/>
            <a:ext cx="5979795"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Bien souvent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impératives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6" name="Text 4"/>
          <p:cNvSpPr/>
          <p:nvPr/>
        </p:nvSpPr>
        <p:spPr>
          <a:xfrm>
            <a:off x="1015008" y="3436263"/>
            <a:ext cx="5979795"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 sont des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règles d'ordre public</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(c'est-à-dire qu'elles s'imposent en toutes circonstances, chacun doit toujours s'y soumettre).</a:t>
            </a:r>
            <a:endParaRPr lang="en-US" sz="1550" dirty="0"/>
          </a:p>
        </p:txBody>
      </p:sp>
      <p:sp>
        <p:nvSpPr>
          <p:cNvPr id="7" name="Shape 5"/>
          <p:cNvSpPr/>
          <p:nvPr/>
        </p:nvSpPr>
        <p:spPr>
          <a:xfrm>
            <a:off x="7414379" y="2349222"/>
            <a:ext cx="6422231" cy="2578418"/>
          </a:xfrm>
          <a:prstGeom prst="roundRect">
            <a:avLst>
              <a:gd name="adj" fmla="val 3233"/>
            </a:avLst>
          </a:prstGeom>
          <a:solidFill>
            <a:srgbClr val="FFFFFF"/>
          </a:solidFill>
          <a:ln w="22860">
            <a:solidFill>
              <a:srgbClr val="BCDBD4"/>
            </a:solidFill>
            <a:prstDash val="solid"/>
          </a:ln>
        </p:spPr>
      </p:sp>
      <p:sp>
        <p:nvSpPr>
          <p:cNvPr id="8" name="Text 6"/>
          <p:cNvSpPr/>
          <p:nvPr/>
        </p:nvSpPr>
        <p:spPr>
          <a:xfrm>
            <a:off x="7635597" y="2570440"/>
            <a:ext cx="2913578"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Règles supplétives</a:t>
            </a:r>
            <a:endParaRPr lang="en-US" sz="1950" dirty="0"/>
          </a:p>
        </p:txBody>
      </p:sp>
      <p:sp>
        <p:nvSpPr>
          <p:cNvPr id="9" name="Text 7"/>
          <p:cNvSpPr/>
          <p:nvPr/>
        </p:nvSpPr>
        <p:spPr>
          <a:xfrm>
            <a:off x="7635597" y="2999661"/>
            <a:ext cx="597979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Mais on rencontre parfois des nuances : ce sont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les règles supplétives</a:t>
            </a:r>
            <a:endParaRPr lang="en-US" sz="1550" dirty="0"/>
          </a:p>
        </p:txBody>
      </p:sp>
      <p:sp>
        <p:nvSpPr>
          <p:cNvPr id="10" name="Text 8"/>
          <p:cNvSpPr/>
          <p:nvPr/>
        </p:nvSpPr>
        <p:spPr>
          <a:xfrm>
            <a:off x="7635597" y="3753802"/>
            <a:ext cx="5979795"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Pourront être écartées (elles ne s'appliqueront donc qu'aux individus qui ne les ont pas écartées par un contrat ou par un texte).</a:t>
            </a:r>
            <a:endParaRPr lang="en-US" sz="1550" dirty="0"/>
          </a:p>
        </p:txBody>
      </p:sp>
      <p:sp>
        <p:nvSpPr>
          <p:cNvPr id="11" name="Text 9"/>
          <p:cNvSpPr/>
          <p:nvPr/>
        </p:nvSpPr>
        <p:spPr>
          <a:xfrm>
            <a:off x="1091446" y="5374124"/>
            <a:ext cx="12745164"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L'article 6 du Code civil énonce :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On ne peut déroger, par des conventions particulières, aux lois qui intéressent l'ordre public et les bonnes moeurs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12" name="Shape 10"/>
          <p:cNvSpPr/>
          <p:nvPr/>
        </p:nvSpPr>
        <p:spPr>
          <a:xfrm>
            <a:off x="793790" y="5150882"/>
            <a:ext cx="22860" cy="1081564"/>
          </a:xfrm>
          <a:prstGeom prst="rect">
            <a:avLst/>
          </a:prstGeom>
          <a:solidFill>
            <a:srgbClr val="26A688"/>
          </a:solidFill>
          <a:ln/>
        </p:spPr>
      </p:sp>
      <p:sp>
        <p:nvSpPr>
          <p:cNvPr id="13" name="Text 11"/>
          <p:cNvSpPr/>
          <p:nvPr/>
        </p:nvSpPr>
        <p:spPr>
          <a:xfrm>
            <a:off x="793790" y="6455688"/>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Cela veut dire que, a contrario, dans les autres domaines, il est possible de prévoir des dispositions différentes que celles prévues par la loi.</a:t>
            </a:r>
            <a:endParaRPr lang="en-US" sz="15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p:nvPr/>
        </p:nvSpPr>
        <p:spPr>
          <a:xfrm>
            <a:off x="793790" y="2584252"/>
            <a:ext cx="13042821" cy="992267"/>
          </a:xfrm>
          <a:prstGeom prst="rect">
            <a:avLst/>
          </a:prstGeom>
          <a:noFill/>
          <a:ln/>
        </p:spPr>
        <p:txBody>
          <a:bodyPr wrap="squar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Le rôle du juge dans la détermination de l'ordre public</a:t>
            </a:r>
            <a:endParaRPr lang="en-US" sz="3100" dirty="0"/>
          </a:p>
        </p:txBody>
      </p:sp>
      <p:sp>
        <p:nvSpPr>
          <p:cNvPr id="3" name="Text 1"/>
          <p:cNvSpPr/>
          <p:nvPr/>
        </p:nvSpPr>
        <p:spPr>
          <a:xfrm>
            <a:off x="793790" y="3799761"/>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problème est alors de savoir qu'est-ce qui entre dans l'ordre public et les bonnes mœurs :</a:t>
            </a:r>
            <a:endParaRPr lang="en-US" sz="1550" dirty="0"/>
          </a:p>
        </p:txBody>
      </p:sp>
      <p:sp>
        <p:nvSpPr>
          <p:cNvPr id="4" name="Text 2"/>
          <p:cNvSpPr/>
          <p:nvPr/>
        </p:nvSpPr>
        <p:spPr>
          <a:xfrm>
            <a:off x="793790" y="4340543"/>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C'est le rôle du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juge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et de la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jurisprudence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(ensemble des décisions pour la solution d'une situation juridique donnée).</a:t>
            </a:r>
            <a:endParaRPr lang="en-US" sz="1550" dirty="0"/>
          </a:p>
        </p:txBody>
      </p:sp>
      <p:sp>
        <p:nvSpPr>
          <p:cNvPr id="5" name="Text 3"/>
          <p:cNvSpPr/>
          <p:nvPr/>
        </p:nvSpPr>
        <p:spPr>
          <a:xfrm>
            <a:off x="1091446" y="5104567"/>
            <a:ext cx="12745164"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L'article 1103 du Code civil énonce que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les contrats légalement formés tiennent lieu de loi à ceux qui les ont faits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6" name="Shape 4"/>
          <p:cNvSpPr/>
          <p:nvPr/>
        </p:nvSpPr>
        <p:spPr>
          <a:xfrm>
            <a:off x="793790" y="4881324"/>
            <a:ext cx="22860" cy="764024"/>
          </a:xfrm>
          <a:prstGeom prst="rect">
            <a:avLst/>
          </a:prstGeom>
          <a:solidFill>
            <a:srgbClr val="26A688"/>
          </a:solidFill>
          <a:ln/>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80190" y="1790343"/>
            <a:ext cx="7556421" cy="992267"/>
          </a:xfrm>
          <a:prstGeom prst="rect">
            <a:avLst/>
          </a:prstGeom>
          <a:noFill/>
          <a:ln/>
        </p:spPr>
        <p:txBody>
          <a:bodyPr wrap="square" lIns="0" tIns="0" rIns="0" bIns="0" rtlCol="0" anchor="t"/>
          <a:lstStyle/>
          <a:p>
            <a:pPr algn="l" indent="0" marL="0">
              <a:lnSpc>
                <a:spcPts val="3900"/>
              </a:lnSpc>
              <a:buNone/>
            </a:pPr>
            <a:r>
              <a:rPr lang="en-US" sz="3100" b="1" dirty="0">
                <a:solidFill>
                  <a:srgbClr val="26A688"/>
                </a:solidFill>
                <a:latin typeface="Unbounded Bold" pitchFamily="34" charset="0"/>
                <a:ea typeface="Unbounded Bold" pitchFamily="34" charset="-122"/>
                <a:cs typeface="Unbounded Bold" pitchFamily="34" charset="-120"/>
              </a:rPr>
              <a:t>IV. La règle de droit est assortie d'une sanction</a:t>
            </a:r>
            <a:endParaRPr lang="en-US" sz="3100" dirty="0"/>
          </a:p>
        </p:txBody>
      </p:sp>
      <p:sp>
        <p:nvSpPr>
          <p:cNvPr id="4" name="Text 1"/>
          <p:cNvSpPr/>
          <p:nvPr/>
        </p:nvSpPr>
        <p:spPr>
          <a:xfrm>
            <a:off x="6280190" y="3005852"/>
            <a:ext cx="75564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sanction assortie à la règle de droit est considérée comme le moyen de faire en sorte que les individus respectent la norme.</a:t>
            </a:r>
            <a:endParaRPr lang="en-US" sz="1550" dirty="0"/>
          </a:p>
        </p:txBody>
      </p:sp>
      <p:sp>
        <p:nvSpPr>
          <p:cNvPr id="5" name="Text 2"/>
          <p:cNvSpPr/>
          <p:nvPr/>
        </p:nvSpPr>
        <p:spPr>
          <a:xfrm>
            <a:off x="6280190" y="3864173"/>
            <a:ext cx="7556421"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C'est donc une condition d'effectivité de la règle de droit et comme le démontre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le Doyen Jean Carbonnier</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c'est un critère de juridicité (ce qui la distingue de la morale).</a:t>
            </a:r>
            <a:endParaRPr lang="en-US" sz="1550" dirty="0"/>
          </a:p>
        </p:txBody>
      </p:sp>
      <p:sp>
        <p:nvSpPr>
          <p:cNvPr id="6" name="Text 3"/>
          <p:cNvSpPr/>
          <p:nvPr/>
        </p:nvSpPr>
        <p:spPr>
          <a:xfrm>
            <a:off x="6577846" y="5263277"/>
            <a:ext cx="7258764"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Pour H. MAZEAUD (1935),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une sanction juridique est (donc) indispensable ; on ne peut pas se contenter, pour organiser la vie en société, d'une sanction d'ordre moral</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7" name="Shape 4"/>
          <p:cNvSpPr/>
          <p:nvPr/>
        </p:nvSpPr>
        <p:spPr>
          <a:xfrm>
            <a:off x="6280190" y="5040035"/>
            <a:ext cx="22860" cy="1399103"/>
          </a:xfrm>
          <a:prstGeom prst="rect">
            <a:avLst/>
          </a:prstGeom>
          <a:solidFill>
            <a:srgbClr val="26A688"/>
          </a:solidFill>
          <a:ln/>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793790" y="1841302"/>
            <a:ext cx="9628823"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Les différentes finalités des sanctions</a:t>
            </a:r>
            <a:endParaRPr lang="en-US" sz="3100" dirty="0"/>
          </a:p>
        </p:txBody>
      </p:sp>
      <p:sp>
        <p:nvSpPr>
          <p:cNvPr id="3" name="Text 1"/>
          <p:cNvSpPr/>
          <p:nvPr/>
        </p:nvSpPr>
        <p:spPr>
          <a:xfrm>
            <a:off x="793790" y="2734270"/>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Cette sanction, sous la responsabilité étatique, a des finalités différentes :</a:t>
            </a:r>
            <a:endParaRPr lang="en-US" sz="1550" dirty="0"/>
          </a:p>
        </p:txBody>
      </p:sp>
      <p:pic>
        <p:nvPicPr>
          <p:cNvPr id="4" name="Image 0" descr="preencoded.png">    </p:cNvPr>
          <p:cNvPicPr>
            <a:picLocks noChangeAspect="1"/>
          </p:cNvPicPr>
          <p:nvPr/>
        </p:nvPicPr>
        <p:blipFill>
          <a:blip r:embed="rId1"/>
          <a:stretch>
            <a:fillRect/>
          </a:stretch>
        </p:blipFill>
        <p:spPr>
          <a:xfrm>
            <a:off x="793790" y="3275052"/>
            <a:ext cx="6521410" cy="793790"/>
          </a:xfrm>
          <a:prstGeom prst="rect">
            <a:avLst/>
          </a:prstGeom>
        </p:spPr>
      </p:pic>
      <p:sp>
        <p:nvSpPr>
          <p:cNvPr id="5" name="Text 2"/>
          <p:cNvSpPr/>
          <p:nvPr/>
        </p:nvSpPr>
        <p:spPr>
          <a:xfrm>
            <a:off x="992148" y="4267200"/>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Punir</a:t>
            </a:r>
            <a:endParaRPr lang="en-US" sz="1950" dirty="0"/>
          </a:p>
        </p:txBody>
      </p:sp>
      <p:sp>
        <p:nvSpPr>
          <p:cNvPr id="6" name="Text 3"/>
          <p:cNvSpPr/>
          <p:nvPr/>
        </p:nvSpPr>
        <p:spPr>
          <a:xfrm>
            <a:off x="992148" y="4696420"/>
            <a:ext cx="6124694"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C'est l'objet des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sanctions pénales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sanctionner une atteinte à l'intérêt public général (amendes, emprisonnement sont les principales).</a:t>
            </a:r>
            <a:endParaRPr lang="en-US" sz="1550" dirty="0"/>
          </a:p>
        </p:txBody>
      </p:sp>
      <p:pic>
        <p:nvPicPr>
          <p:cNvPr id="7" name="Image 1" descr="preencoded.png">    </p:cNvPr>
          <p:cNvPicPr>
            <a:picLocks noChangeAspect="1"/>
          </p:cNvPicPr>
          <p:nvPr/>
        </p:nvPicPr>
        <p:blipFill>
          <a:blip r:embed="rId2"/>
          <a:stretch>
            <a:fillRect/>
          </a:stretch>
        </p:blipFill>
        <p:spPr>
          <a:xfrm>
            <a:off x="7315200" y="3275052"/>
            <a:ext cx="6521410" cy="793790"/>
          </a:xfrm>
          <a:prstGeom prst="rect">
            <a:avLst/>
          </a:prstGeom>
        </p:spPr>
      </p:pic>
      <p:sp>
        <p:nvSpPr>
          <p:cNvPr id="8" name="Text 4"/>
          <p:cNvSpPr/>
          <p:nvPr/>
        </p:nvSpPr>
        <p:spPr>
          <a:xfrm>
            <a:off x="7513558" y="4267200"/>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Réparer</a:t>
            </a:r>
            <a:endParaRPr lang="en-US" sz="1950" dirty="0"/>
          </a:p>
        </p:txBody>
      </p:sp>
      <p:sp>
        <p:nvSpPr>
          <p:cNvPr id="9" name="Text 5"/>
          <p:cNvSpPr/>
          <p:nvPr/>
        </p:nvSpPr>
        <p:spPr>
          <a:xfrm>
            <a:off x="7513558" y="4696420"/>
            <a:ext cx="6124694"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Réparer un préjudice (dommages et intérêts) : c'est l'objet des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sanctions civiles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sanctionner les atteintes à un ou plusieurs intérêts particuliers.</a:t>
            </a:r>
            <a:endParaRPr lang="en-US" sz="1550" dirty="0"/>
          </a:p>
        </p:txBody>
      </p:sp>
      <p:sp>
        <p:nvSpPr>
          <p:cNvPr id="10" name="Text 6"/>
          <p:cNvSpPr/>
          <p:nvPr/>
        </p:nvSpPr>
        <p:spPr>
          <a:xfrm>
            <a:off x="793790" y="6070640"/>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Un même comportement fautif peut exposer un individu aux deux types de sanctions (exemple devant le tribunal correctionnel).</a:t>
            </a:r>
            <a:endParaRPr lang="en-US" sz="15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793790" y="2514719"/>
            <a:ext cx="7027545"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La portée normative de la loi</a:t>
            </a:r>
            <a:endParaRPr lang="en-US" sz="3100" dirty="0"/>
          </a:p>
        </p:txBody>
      </p:sp>
      <p:sp>
        <p:nvSpPr>
          <p:cNvPr id="3" name="Text 1"/>
          <p:cNvSpPr/>
          <p:nvPr/>
        </p:nvSpPr>
        <p:spPr>
          <a:xfrm>
            <a:off x="793790" y="3234095"/>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Dans sa </a:t>
            </a:r>
            <a:pPr algn="l" indent="0" marL="0">
              <a:lnSpc>
                <a:spcPts val="2500"/>
              </a:lnSpc>
              <a:buNone/>
            </a:pPr>
            <a:r>
              <a:rPr lang="en-US" sz="1550" b="1" dirty="0">
                <a:solidFill>
                  <a:srgbClr val="5E98F1"/>
                </a:solidFill>
                <a:latin typeface="Open Sans" pitchFamily="34" charset="0"/>
                <a:ea typeface="Open Sans" pitchFamily="34" charset="-122"/>
                <a:cs typeface="Open Sans" pitchFamily="34" charset="-120"/>
              </a:rPr>
              <a:t>décision du 21 avril 2005 sur la Loi d'orientation et de programme pour l'avenir de l'école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le Conseil constitutionnel a indiqué que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la loi a vocation d'énoncer des règles et doit par suite être revêtue d'une portée normative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4" name="Text 2"/>
          <p:cNvSpPr/>
          <p:nvPr/>
        </p:nvSpPr>
        <p:spPr>
          <a:xfrm>
            <a:off x="793790" y="4092416"/>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 faisant on retrouve la doctrine de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Portalis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selon laquelle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la loi permet, ordonne ou interdit</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5" name="Text 3"/>
          <p:cNvSpPr/>
          <p:nvPr/>
        </p:nvSpPr>
        <p:spPr>
          <a:xfrm>
            <a:off x="1091446" y="4856440"/>
            <a:ext cx="5981700"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Pour Portalis,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Il ne faut point de lois inutiles, elles affaibliraient les lois nécessaires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6" name="Shape 4"/>
          <p:cNvSpPr/>
          <p:nvPr/>
        </p:nvSpPr>
        <p:spPr>
          <a:xfrm>
            <a:off x="793790" y="4856440"/>
            <a:ext cx="22860" cy="635079"/>
          </a:xfrm>
          <a:prstGeom prst="rect">
            <a:avLst/>
          </a:prstGeom>
          <a:solidFill>
            <a:srgbClr val="26A688"/>
          </a:solidFill>
          <a:ln/>
        </p:spPr>
      </p:sp>
      <p:sp>
        <p:nvSpPr>
          <p:cNvPr id="7" name="Text 5"/>
          <p:cNvSpPr/>
          <p:nvPr/>
        </p:nvSpPr>
        <p:spPr>
          <a:xfrm>
            <a:off x="7862530" y="4856440"/>
            <a:ext cx="5981700"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On retrouve les idée de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Montesquieu</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qui affirmait que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la loi ne doit pas contenir d'expression vagues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8" name="Shape 6"/>
          <p:cNvSpPr/>
          <p:nvPr/>
        </p:nvSpPr>
        <p:spPr>
          <a:xfrm>
            <a:off x="7564874" y="4856440"/>
            <a:ext cx="22860" cy="635079"/>
          </a:xfrm>
          <a:prstGeom prst="rect">
            <a:avLst/>
          </a:prstGeom>
          <a:solidFill>
            <a:srgbClr val="26A688"/>
          </a:solidFill>
          <a:ln/>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661154" y="455414"/>
            <a:ext cx="9288542" cy="413266"/>
          </a:xfrm>
          <a:prstGeom prst="rect">
            <a:avLst/>
          </a:prstGeom>
          <a:noFill/>
          <a:ln/>
        </p:spPr>
        <p:txBody>
          <a:bodyPr wrap="none" lIns="0" tIns="0" rIns="0" bIns="0" rtlCol="0" anchor="t"/>
          <a:lstStyle/>
          <a:p>
            <a:pPr algn="l" indent="0" marL="0">
              <a:lnSpc>
                <a:spcPts val="3250"/>
              </a:lnSpc>
              <a:buNone/>
            </a:pPr>
            <a:r>
              <a:rPr lang="en-US" sz="2600" b="1" dirty="0">
                <a:solidFill>
                  <a:srgbClr val="333F70"/>
                </a:solidFill>
                <a:latin typeface="Unbounded Bold" pitchFamily="34" charset="0"/>
                <a:ea typeface="Unbounded Bold" pitchFamily="34" charset="-122"/>
                <a:cs typeface="Unbounded Bold" pitchFamily="34" charset="-120"/>
              </a:rPr>
              <a:t>Distinction entre la règle de droit et la morale</a:t>
            </a:r>
            <a:endParaRPr lang="en-US" sz="2600" dirty="0"/>
          </a:p>
        </p:txBody>
      </p:sp>
      <p:sp>
        <p:nvSpPr>
          <p:cNvPr id="3" name="Shape 1"/>
          <p:cNvSpPr/>
          <p:nvPr/>
        </p:nvSpPr>
        <p:spPr>
          <a:xfrm>
            <a:off x="7303770" y="1199198"/>
            <a:ext cx="22860" cy="6574869"/>
          </a:xfrm>
          <a:prstGeom prst="roundRect">
            <a:avLst>
              <a:gd name="adj" fmla="val 303728"/>
            </a:avLst>
          </a:prstGeom>
          <a:solidFill>
            <a:srgbClr val="3FBFA1"/>
          </a:solidFill>
          <a:ln/>
        </p:spPr>
      </p:sp>
      <p:sp>
        <p:nvSpPr>
          <p:cNvPr id="4" name="Shape 2"/>
          <p:cNvSpPr/>
          <p:nvPr/>
        </p:nvSpPr>
        <p:spPr>
          <a:xfrm>
            <a:off x="638294" y="1199198"/>
            <a:ext cx="6654046" cy="991791"/>
          </a:xfrm>
          <a:prstGeom prst="roundRect">
            <a:avLst>
              <a:gd name="adj" fmla="val 7001"/>
            </a:avLst>
          </a:prstGeom>
          <a:solidFill>
            <a:srgbClr val="D6F5EE"/>
          </a:solidFill>
          <a:ln w="7620">
            <a:solidFill>
              <a:srgbClr val="26A688"/>
            </a:solidFill>
            <a:prstDash val="solid"/>
          </a:ln>
        </p:spPr>
      </p:sp>
      <p:sp>
        <p:nvSpPr>
          <p:cNvPr id="5" name="Text 3"/>
          <p:cNvSpPr/>
          <p:nvPr/>
        </p:nvSpPr>
        <p:spPr>
          <a:xfrm>
            <a:off x="811173" y="1372076"/>
            <a:ext cx="6315908" cy="528638"/>
          </a:xfrm>
          <a:prstGeom prst="rect">
            <a:avLst/>
          </a:prstGeom>
          <a:noFill/>
          <a:ln/>
        </p:spPr>
        <p:txBody>
          <a:bodyPr wrap="square" lIns="0" tIns="0" rIns="0" bIns="0" rtlCol="0" anchor="t"/>
          <a:lstStyle/>
          <a:p>
            <a:pPr algn="r" indent="0" marL="0">
              <a:lnSpc>
                <a:spcPts val="2050"/>
              </a:lnSpc>
              <a:buNone/>
            </a:pPr>
            <a:r>
              <a:rPr lang="en-US" sz="1300" dirty="0">
                <a:solidFill>
                  <a:srgbClr val="333F70"/>
                </a:solidFill>
                <a:latin typeface="Open Sans" pitchFamily="34" charset="0"/>
                <a:ea typeface="Open Sans" pitchFamily="34" charset="-122"/>
                <a:cs typeface="Open Sans" pitchFamily="34" charset="-120"/>
              </a:rPr>
              <a:t>La règle de droit se distingue de la morale par rapport à ses caractères que nous avons énoncés ci-dessus.</a:t>
            </a:r>
            <a:endParaRPr lang="en-US" sz="1300" dirty="0"/>
          </a:p>
        </p:txBody>
      </p:sp>
      <p:sp>
        <p:nvSpPr>
          <p:cNvPr id="6" name="Shape 4"/>
          <p:cNvSpPr/>
          <p:nvPr/>
        </p:nvSpPr>
        <p:spPr>
          <a:xfrm>
            <a:off x="7338060" y="2521506"/>
            <a:ext cx="6654046" cy="1138714"/>
          </a:xfrm>
          <a:prstGeom prst="rect">
            <a:avLst/>
          </a:prstGeom>
          <a:solidFill>
            <a:srgbClr val="D6F5EE"/>
          </a:solidFill>
          <a:ln w="7620">
            <a:solidFill>
              <a:srgbClr val="26A688"/>
            </a:solidFill>
            <a:prstDash val="solid"/>
          </a:ln>
        </p:spPr>
      </p:sp>
      <p:sp>
        <p:nvSpPr>
          <p:cNvPr id="7" name="Text 5"/>
          <p:cNvSpPr/>
          <p:nvPr/>
        </p:nvSpPr>
        <p:spPr>
          <a:xfrm>
            <a:off x="7503319" y="2694384"/>
            <a:ext cx="6315908" cy="792956"/>
          </a:xfrm>
          <a:prstGeom prst="rect">
            <a:avLst/>
          </a:prstGeom>
          <a:noFill/>
          <a:ln/>
        </p:spPr>
        <p:txBody>
          <a:bodyPr wrap="square" lIns="0" tIns="0" rIns="0" bIns="0" rtlCol="0" anchor="t"/>
          <a:lstStyle/>
          <a:p>
            <a:pPr algn="l" indent="0" marL="0">
              <a:lnSpc>
                <a:spcPts val="2050"/>
              </a:lnSpc>
              <a:buNone/>
            </a:pPr>
            <a:r>
              <a:rPr lang="en-US" sz="1300" dirty="0">
                <a:solidFill>
                  <a:srgbClr val="333F70"/>
                </a:solidFill>
                <a:latin typeface="Open Sans" pitchFamily="34" charset="0"/>
                <a:ea typeface="Open Sans" pitchFamily="34" charset="-122"/>
                <a:cs typeface="Open Sans" pitchFamily="34" charset="-120"/>
              </a:rPr>
              <a:t>Les finalités de la règle de droit (organiser la vie en société) sont moins larges que celles de la morale (améliorer les êtres humains et les rapports entre eux, avec Dieu…).</a:t>
            </a:r>
            <a:endParaRPr lang="en-US" sz="1300" dirty="0"/>
          </a:p>
        </p:txBody>
      </p:sp>
      <p:sp>
        <p:nvSpPr>
          <p:cNvPr id="8" name="Shape 6"/>
          <p:cNvSpPr/>
          <p:nvPr/>
        </p:nvSpPr>
        <p:spPr>
          <a:xfrm>
            <a:off x="638294" y="3990737"/>
            <a:ext cx="6654046" cy="1138714"/>
          </a:xfrm>
          <a:prstGeom prst="roundRect">
            <a:avLst>
              <a:gd name="adj" fmla="val 6097"/>
            </a:avLst>
          </a:prstGeom>
          <a:solidFill>
            <a:srgbClr val="D6F5EE"/>
          </a:solidFill>
          <a:ln w="7620">
            <a:solidFill>
              <a:srgbClr val="26A688"/>
            </a:solidFill>
            <a:prstDash val="solid"/>
          </a:ln>
        </p:spPr>
      </p:sp>
      <p:sp>
        <p:nvSpPr>
          <p:cNvPr id="9" name="Text 7"/>
          <p:cNvSpPr/>
          <p:nvPr/>
        </p:nvSpPr>
        <p:spPr>
          <a:xfrm>
            <a:off x="811173" y="4163616"/>
            <a:ext cx="6315908" cy="792956"/>
          </a:xfrm>
          <a:prstGeom prst="rect">
            <a:avLst/>
          </a:prstGeom>
          <a:noFill/>
          <a:ln/>
        </p:spPr>
        <p:txBody>
          <a:bodyPr wrap="square" lIns="0" tIns="0" rIns="0" bIns="0" rtlCol="0" anchor="t"/>
          <a:lstStyle/>
          <a:p>
            <a:pPr algn="r" indent="0" marL="0">
              <a:lnSpc>
                <a:spcPts val="2050"/>
              </a:lnSpc>
              <a:buNone/>
            </a:pPr>
            <a:r>
              <a:rPr lang="en-US" sz="1300" dirty="0">
                <a:solidFill>
                  <a:srgbClr val="333F70"/>
                </a:solidFill>
                <a:latin typeface="Open Sans" pitchFamily="34" charset="0"/>
                <a:ea typeface="Open Sans" pitchFamily="34" charset="-122"/>
                <a:cs typeface="Open Sans" pitchFamily="34" charset="-120"/>
              </a:rPr>
              <a:t>Leurs considérations sont parfois différentes (l'exemple du Code de la route) voire opposées (la prescription de l'action publique par exemple n'est pas moralement fondée).</a:t>
            </a:r>
            <a:endParaRPr lang="en-US" sz="1300" dirty="0"/>
          </a:p>
        </p:txBody>
      </p:sp>
      <p:sp>
        <p:nvSpPr>
          <p:cNvPr id="10" name="Shape 8"/>
          <p:cNvSpPr/>
          <p:nvPr/>
        </p:nvSpPr>
        <p:spPr>
          <a:xfrm>
            <a:off x="7338060" y="5459968"/>
            <a:ext cx="6654046" cy="991791"/>
          </a:xfrm>
          <a:prstGeom prst="rect">
            <a:avLst/>
          </a:prstGeom>
          <a:solidFill>
            <a:srgbClr val="D6F5EE"/>
          </a:solidFill>
          <a:ln w="7620">
            <a:solidFill>
              <a:srgbClr val="26A688"/>
            </a:solidFill>
            <a:prstDash val="solid"/>
          </a:ln>
        </p:spPr>
      </p:sp>
      <p:sp>
        <p:nvSpPr>
          <p:cNvPr id="11" name="Text 9"/>
          <p:cNvSpPr/>
          <p:nvPr/>
        </p:nvSpPr>
        <p:spPr>
          <a:xfrm>
            <a:off x="7503319" y="5632847"/>
            <a:ext cx="6315908" cy="528638"/>
          </a:xfrm>
          <a:prstGeom prst="rect">
            <a:avLst/>
          </a:prstGeom>
          <a:noFill/>
          <a:ln/>
        </p:spPr>
        <p:txBody>
          <a:bodyPr wrap="square" lIns="0" tIns="0" rIns="0" bIns="0" rtlCol="0" anchor="t"/>
          <a:lstStyle/>
          <a:p>
            <a:pPr algn="l" indent="0" marL="0">
              <a:lnSpc>
                <a:spcPts val="2050"/>
              </a:lnSpc>
              <a:buNone/>
            </a:pPr>
            <a:r>
              <a:rPr lang="en-US" sz="1300" dirty="0">
                <a:solidFill>
                  <a:srgbClr val="333F70"/>
                </a:solidFill>
                <a:latin typeface="Open Sans" pitchFamily="34" charset="0"/>
                <a:ea typeface="Open Sans" pitchFamily="34" charset="-122"/>
                <a:cs typeface="Open Sans" pitchFamily="34" charset="-120"/>
              </a:rPr>
              <a:t>La morale donne une existence à la faute dès son caractère intentionnel et sa sanction est également morale (remords, blâme…).</a:t>
            </a:r>
            <a:endParaRPr lang="en-US" sz="1300" dirty="0"/>
          </a:p>
        </p:txBody>
      </p:sp>
      <p:sp>
        <p:nvSpPr>
          <p:cNvPr id="12" name="Shape 10"/>
          <p:cNvSpPr/>
          <p:nvPr/>
        </p:nvSpPr>
        <p:spPr>
          <a:xfrm>
            <a:off x="638294" y="6782276"/>
            <a:ext cx="6654046" cy="991791"/>
          </a:xfrm>
          <a:prstGeom prst="roundRect">
            <a:avLst>
              <a:gd name="adj" fmla="val 7001"/>
            </a:avLst>
          </a:prstGeom>
          <a:solidFill>
            <a:srgbClr val="D6F5EE"/>
          </a:solidFill>
          <a:ln w="7620">
            <a:solidFill>
              <a:srgbClr val="26A688"/>
            </a:solidFill>
            <a:prstDash val="solid"/>
          </a:ln>
        </p:spPr>
      </p:sp>
      <p:sp>
        <p:nvSpPr>
          <p:cNvPr id="13" name="Text 11"/>
          <p:cNvSpPr/>
          <p:nvPr/>
        </p:nvSpPr>
        <p:spPr>
          <a:xfrm>
            <a:off x="811173" y="6955155"/>
            <a:ext cx="6315908" cy="528638"/>
          </a:xfrm>
          <a:prstGeom prst="rect">
            <a:avLst/>
          </a:prstGeom>
          <a:noFill/>
          <a:ln/>
        </p:spPr>
        <p:txBody>
          <a:bodyPr wrap="square" lIns="0" tIns="0" rIns="0" bIns="0" rtlCol="0" anchor="t"/>
          <a:lstStyle/>
          <a:p>
            <a:pPr algn="r" indent="0" marL="0">
              <a:lnSpc>
                <a:spcPts val="2050"/>
              </a:lnSpc>
              <a:buNone/>
            </a:pPr>
            <a:r>
              <a:rPr lang="en-US" sz="1300" dirty="0">
                <a:solidFill>
                  <a:srgbClr val="333F70"/>
                </a:solidFill>
                <a:latin typeface="Open Sans" pitchFamily="34" charset="0"/>
                <a:ea typeface="Open Sans" pitchFamily="34" charset="-122"/>
                <a:cs typeface="Open Sans" pitchFamily="34" charset="-120"/>
              </a:rPr>
              <a:t>La règle de droit se distingue aussi sur ce point puisque les sanctions civiles et pénales sont externes à l'individu.</a:t>
            </a:r>
            <a:endParaRPr lang="en-US" sz="13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2896791"/>
            <a:ext cx="4498538"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Définition du droit</a:t>
            </a:r>
            <a:endParaRPr lang="en-US" sz="3100" dirty="0"/>
          </a:p>
        </p:txBody>
      </p:sp>
      <p:sp>
        <p:nvSpPr>
          <p:cNvPr id="3" name="Text 1"/>
          <p:cNvSpPr/>
          <p:nvPr/>
        </p:nvSpPr>
        <p:spPr>
          <a:xfrm>
            <a:off x="793790" y="3616166"/>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droit</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ensemble de normes qui gouvernent les membres d'une même société.</a:t>
            </a:r>
            <a:endParaRPr lang="en-US" sz="1550" dirty="0"/>
          </a:p>
        </p:txBody>
      </p:sp>
      <p:sp>
        <p:nvSpPr>
          <p:cNvPr id="4" name="Text 2"/>
          <p:cNvSpPr/>
          <p:nvPr/>
        </p:nvSpPr>
        <p:spPr>
          <a:xfrm>
            <a:off x="793790" y="4156948"/>
            <a:ext cx="13042821" cy="635079"/>
          </a:xfrm>
          <a:prstGeom prst="rect">
            <a:avLst/>
          </a:prstGeom>
          <a:noFill/>
          <a:ln/>
        </p:spPr>
        <p:txBody>
          <a:bodyPr wrap="square" lIns="0" tIns="0" rIns="0" bIns="0" rtlCol="0" anchor="t"/>
          <a:lstStyle/>
          <a:p>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Pour G. Cornu</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dans le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vocabulaire juridique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le droit est un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ensemble de règles de conduite socialement édictées et sanctionnées qui s'imposent aux membres de la société</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5" name="Text 3"/>
          <p:cNvSpPr/>
          <p:nvPr/>
        </p:nvSpPr>
        <p:spPr>
          <a:xfrm>
            <a:off x="793790" y="5015270"/>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Mais le droit c'est aussi la faculté, reconnue à quelqu'un par une autorité, d'agir de telle ou telle façon, de jouir de tel ou tel avantage.</a:t>
            </a:r>
            <a:endParaRPr lang="en-US" sz="1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93790" y="1273493"/>
            <a:ext cx="9104233"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Les différentes conceptions du droit</a:t>
            </a:r>
            <a:endParaRPr lang="en-US" sz="3100" dirty="0"/>
          </a:p>
        </p:txBody>
      </p:sp>
      <p:sp>
        <p:nvSpPr>
          <p:cNvPr id="3" name="Shape 1"/>
          <p:cNvSpPr/>
          <p:nvPr/>
        </p:nvSpPr>
        <p:spPr>
          <a:xfrm>
            <a:off x="793790" y="2166461"/>
            <a:ext cx="6422231" cy="1943338"/>
          </a:xfrm>
          <a:prstGeom prst="roundRect">
            <a:avLst>
              <a:gd name="adj" fmla="val 5646"/>
            </a:avLst>
          </a:prstGeom>
          <a:solidFill>
            <a:srgbClr val="FFFFFF"/>
          </a:solidFill>
          <a:ln w="22860">
            <a:solidFill>
              <a:srgbClr val="26A688"/>
            </a:solidFill>
            <a:prstDash val="solid"/>
          </a:ln>
        </p:spPr>
      </p:sp>
      <p:sp>
        <p:nvSpPr>
          <p:cNvPr id="4" name="Shape 2"/>
          <p:cNvSpPr/>
          <p:nvPr/>
        </p:nvSpPr>
        <p:spPr>
          <a:xfrm>
            <a:off x="770930" y="2166461"/>
            <a:ext cx="91440" cy="1943338"/>
          </a:xfrm>
          <a:prstGeom prst="roundRect">
            <a:avLst>
              <a:gd name="adj" fmla="val 91163"/>
            </a:avLst>
          </a:prstGeom>
          <a:solidFill>
            <a:srgbClr val="26A688"/>
          </a:solidFill>
          <a:ln/>
        </p:spPr>
      </p:sp>
      <p:sp>
        <p:nvSpPr>
          <p:cNvPr id="5" name="Text 3"/>
          <p:cNvSpPr/>
          <p:nvPr/>
        </p:nvSpPr>
        <p:spPr>
          <a:xfrm>
            <a:off x="1083588" y="2387679"/>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Le droit objectif</a:t>
            </a:r>
            <a:endParaRPr lang="en-US" sz="1950" dirty="0"/>
          </a:p>
        </p:txBody>
      </p:sp>
      <p:sp>
        <p:nvSpPr>
          <p:cNvPr id="6" name="Text 4"/>
          <p:cNvSpPr/>
          <p:nvPr/>
        </p:nvSpPr>
        <p:spPr>
          <a:xfrm>
            <a:off x="1083588" y="2816900"/>
            <a:ext cx="591121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C'est la définition générale, l'ensemble des règles qui régissent les rapports entre membres au sein de la société.</a:t>
            </a:r>
            <a:endParaRPr lang="en-US" sz="1550" dirty="0"/>
          </a:p>
        </p:txBody>
      </p:sp>
      <p:sp>
        <p:nvSpPr>
          <p:cNvPr id="7" name="Text 5"/>
          <p:cNvSpPr/>
          <p:nvPr/>
        </p:nvSpPr>
        <p:spPr>
          <a:xfrm>
            <a:off x="1083588" y="3571042"/>
            <a:ext cx="5911215"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On parle alors de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règles de droit</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a:t>
            </a:r>
            <a:endParaRPr lang="en-US" sz="1550" dirty="0"/>
          </a:p>
        </p:txBody>
      </p:sp>
      <p:sp>
        <p:nvSpPr>
          <p:cNvPr id="8" name="Shape 6"/>
          <p:cNvSpPr/>
          <p:nvPr/>
        </p:nvSpPr>
        <p:spPr>
          <a:xfrm>
            <a:off x="7414379" y="2166461"/>
            <a:ext cx="6422231" cy="1943338"/>
          </a:xfrm>
          <a:prstGeom prst="roundRect">
            <a:avLst>
              <a:gd name="adj" fmla="val 5646"/>
            </a:avLst>
          </a:prstGeom>
          <a:solidFill>
            <a:srgbClr val="FFFFFF"/>
          </a:solidFill>
          <a:ln w="22860">
            <a:solidFill>
              <a:srgbClr val="26A688"/>
            </a:solidFill>
            <a:prstDash val="solid"/>
          </a:ln>
        </p:spPr>
      </p:sp>
      <p:sp>
        <p:nvSpPr>
          <p:cNvPr id="9" name="Shape 7"/>
          <p:cNvSpPr/>
          <p:nvPr/>
        </p:nvSpPr>
        <p:spPr>
          <a:xfrm>
            <a:off x="7391519" y="2166461"/>
            <a:ext cx="91440" cy="1943338"/>
          </a:xfrm>
          <a:prstGeom prst="roundRect">
            <a:avLst>
              <a:gd name="adj" fmla="val 91163"/>
            </a:avLst>
          </a:prstGeom>
          <a:solidFill>
            <a:srgbClr val="26A688"/>
          </a:solidFill>
          <a:ln/>
        </p:spPr>
      </p:sp>
      <p:sp>
        <p:nvSpPr>
          <p:cNvPr id="10" name="Text 8"/>
          <p:cNvSpPr/>
          <p:nvPr/>
        </p:nvSpPr>
        <p:spPr>
          <a:xfrm>
            <a:off x="7704177" y="2387679"/>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Le droit positif</a:t>
            </a:r>
            <a:endParaRPr lang="en-US" sz="1950" dirty="0"/>
          </a:p>
        </p:txBody>
      </p:sp>
      <p:sp>
        <p:nvSpPr>
          <p:cNvPr id="11" name="Text 9"/>
          <p:cNvSpPr/>
          <p:nvPr/>
        </p:nvSpPr>
        <p:spPr>
          <a:xfrm>
            <a:off x="7704177" y="2816900"/>
            <a:ext cx="591121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Correspond au droit en vigueur au sein d'un pays </a:t>
            </a:r>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à un moment donné.</a:t>
            </a:r>
            <a:endParaRPr lang="en-US" sz="1550" dirty="0"/>
          </a:p>
        </p:txBody>
      </p:sp>
      <p:sp>
        <p:nvSpPr>
          <p:cNvPr id="12" name="Shape 10"/>
          <p:cNvSpPr/>
          <p:nvPr/>
        </p:nvSpPr>
        <p:spPr>
          <a:xfrm>
            <a:off x="793790" y="4308158"/>
            <a:ext cx="6422231" cy="2647831"/>
          </a:xfrm>
          <a:prstGeom prst="roundRect">
            <a:avLst>
              <a:gd name="adj" fmla="val 4144"/>
            </a:avLst>
          </a:prstGeom>
          <a:solidFill>
            <a:srgbClr val="FFFFFF"/>
          </a:solidFill>
          <a:ln w="22860">
            <a:solidFill>
              <a:srgbClr val="26A688"/>
            </a:solidFill>
            <a:prstDash val="solid"/>
          </a:ln>
        </p:spPr>
      </p:sp>
      <p:sp>
        <p:nvSpPr>
          <p:cNvPr id="13" name="Shape 11"/>
          <p:cNvSpPr/>
          <p:nvPr/>
        </p:nvSpPr>
        <p:spPr>
          <a:xfrm>
            <a:off x="770930" y="4308158"/>
            <a:ext cx="91440" cy="2647831"/>
          </a:xfrm>
          <a:prstGeom prst="roundRect">
            <a:avLst>
              <a:gd name="adj" fmla="val 91163"/>
            </a:avLst>
          </a:prstGeom>
          <a:solidFill>
            <a:srgbClr val="26A688"/>
          </a:solidFill>
          <a:ln/>
        </p:spPr>
      </p:sp>
      <p:sp>
        <p:nvSpPr>
          <p:cNvPr id="14" name="Text 12"/>
          <p:cNvSpPr/>
          <p:nvPr/>
        </p:nvSpPr>
        <p:spPr>
          <a:xfrm>
            <a:off x="1083588" y="4529376"/>
            <a:ext cx="2625209"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Le droit commun</a:t>
            </a:r>
            <a:endParaRPr lang="en-US" sz="1950" dirty="0"/>
          </a:p>
        </p:txBody>
      </p:sp>
      <p:sp>
        <p:nvSpPr>
          <p:cNvPr id="15" name="Text 13"/>
          <p:cNvSpPr/>
          <p:nvPr/>
        </p:nvSpPr>
        <p:spPr>
          <a:xfrm>
            <a:off x="1083588" y="4958596"/>
            <a:ext cx="5911215"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Est l'ensemble des règles juridiques applicables à toutes les situations qui ne font pas l'objet de règles spéciales ou particulières.</a:t>
            </a:r>
            <a:endParaRPr lang="en-US" sz="1550" dirty="0"/>
          </a:p>
        </p:txBody>
      </p:sp>
      <p:sp>
        <p:nvSpPr>
          <p:cNvPr id="16" name="Shape 14"/>
          <p:cNvSpPr/>
          <p:nvPr/>
        </p:nvSpPr>
        <p:spPr>
          <a:xfrm>
            <a:off x="7414379" y="4308158"/>
            <a:ext cx="6422231" cy="2647831"/>
          </a:xfrm>
          <a:prstGeom prst="roundRect">
            <a:avLst>
              <a:gd name="adj" fmla="val 4144"/>
            </a:avLst>
          </a:prstGeom>
          <a:solidFill>
            <a:srgbClr val="FFFFFF"/>
          </a:solidFill>
          <a:ln w="22860">
            <a:solidFill>
              <a:srgbClr val="26A688"/>
            </a:solidFill>
            <a:prstDash val="solid"/>
          </a:ln>
        </p:spPr>
      </p:sp>
      <p:sp>
        <p:nvSpPr>
          <p:cNvPr id="17" name="Shape 15"/>
          <p:cNvSpPr/>
          <p:nvPr/>
        </p:nvSpPr>
        <p:spPr>
          <a:xfrm>
            <a:off x="7391519" y="4308158"/>
            <a:ext cx="91440" cy="2647831"/>
          </a:xfrm>
          <a:prstGeom prst="roundRect">
            <a:avLst>
              <a:gd name="adj" fmla="val 91163"/>
            </a:avLst>
          </a:prstGeom>
          <a:solidFill>
            <a:srgbClr val="26A688"/>
          </a:solidFill>
          <a:ln/>
        </p:spPr>
      </p:sp>
      <p:sp>
        <p:nvSpPr>
          <p:cNvPr id="18" name="Text 16"/>
          <p:cNvSpPr/>
          <p:nvPr/>
        </p:nvSpPr>
        <p:spPr>
          <a:xfrm>
            <a:off x="7704177" y="4529376"/>
            <a:ext cx="3208258"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Les droits subjectifs</a:t>
            </a:r>
            <a:endParaRPr lang="en-US" sz="1950" dirty="0"/>
          </a:p>
        </p:txBody>
      </p:sp>
      <p:sp>
        <p:nvSpPr>
          <p:cNvPr id="19" name="Text 17"/>
          <p:cNvSpPr/>
          <p:nvPr/>
        </p:nvSpPr>
        <p:spPr>
          <a:xfrm>
            <a:off x="7704177" y="4958596"/>
            <a:ext cx="591121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Sont les prérogatives dont peuvent se prévaloir les individus (droit de propriété, droit au respect de la vie privée…).</a:t>
            </a:r>
            <a:endParaRPr lang="en-US" sz="1550" dirty="0"/>
          </a:p>
        </p:txBody>
      </p:sp>
      <p:sp>
        <p:nvSpPr>
          <p:cNvPr id="20" name="Text 18"/>
          <p:cNvSpPr/>
          <p:nvPr/>
        </p:nvSpPr>
        <p:spPr>
          <a:xfrm>
            <a:off x="7704177" y="5712738"/>
            <a:ext cx="5911215" cy="635079"/>
          </a:xfrm>
          <a:prstGeom prst="rect">
            <a:avLst/>
          </a:prstGeom>
          <a:noFill/>
          <a:ln/>
        </p:spPr>
        <p:txBody>
          <a:bodyPr wrap="squar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Les titulaires de droits subjectifs sont qualifiés de «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sujets de droit</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21" name="Text 19"/>
          <p:cNvSpPr/>
          <p:nvPr/>
        </p:nvSpPr>
        <p:spPr>
          <a:xfrm>
            <a:off x="7704177" y="6417231"/>
            <a:ext cx="5911215"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Les droits subjectifs sont consacrés par le droit objectif.</a:t>
            </a:r>
            <a:endParaRPr lang="en-US" sz="15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793790" y="2098000"/>
            <a:ext cx="13042821" cy="992267"/>
          </a:xfrm>
          <a:prstGeom prst="rect">
            <a:avLst/>
          </a:prstGeom>
          <a:noFill/>
          <a:ln/>
        </p:spPr>
        <p:txBody>
          <a:bodyPr wrap="squar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La coexistence des règles de droit avec d'autres normes sociales</a:t>
            </a:r>
            <a:endParaRPr lang="en-US" sz="3100" dirty="0"/>
          </a:p>
        </p:txBody>
      </p:sp>
      <p:sp>
        <p:nvSpPr>
          <p:cNvPr id="3" name="Text 1"/>
          <p:cNvSpPr/>
          <p:nvPr/>
        </p:nvSpPr>
        <p:spPr>
          <a:xfrm>
            <a:off x="793790" y="3487103"/>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Les règles de droit (ou droit positif) sont donc des règles qui régissent les rapports entre individus au sein de la société.</a:t>
            </a:r>
            <a:endParaRPr lang="en-US" sz="1550" dirty="0"/>
          </a:p>
        </p:txBody>
      </p:sp>
      <p:sp>
        <p:nvSpPr>
          <p:cNvPr id="4" name="Text 2"/>
          <p:cNvSpPr/>
          <p:nvPr/>
        </p:nvSpPr>
        <p:spPr>
          <a:xfrm>
            <a:off x="793790" y="4027884"/>
            <a:ext cx="13042821" cy="635079"/>
          </a:xfrm>
          <a:prstGeom prst="rect">
            <a:avLst/>
          </a:prstGeom>
          <a:noFill/>
          <a:ln/>
        </p:spPr>
        <p:txBody>
          <a:bodyPr wrap="square" lIns="0" tIns="0" rIns="0" bIns="0" rtlCol="0" anchor="t"/>
          <a:lstStyle/>
          <a:p>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Ces règles coexistent avec d'autres normes qui ont aussi pour objet d'organiser la société</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la morale, la politesse, le savoir-vivre, la religion.</a:t>
            </a:r>
            <a:endParaRPr lang="en-US" sz="1550" dirty="0"/>
          </a:p>
        </p:txBody>
      </p:sp>
      <p:sp>
        <p:nvSpPr>
          <p:cNvPr id="5" name="Text 3"/>
          <p:cNvSpPr/>
          <p:nvPr/>
        </p:nvSpPr>
        <p:spPr>
          <a:xfrm>
            <a:off x="793790" y="4886206"/>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Bien souvent les règles de droit sont proches de ces autres règles : </a:t>
            </a:r>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par exemple le droit, la morale et la religion</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condamnent le meurtre.</a:t>
            </a:r>
            <a:endParaRPr lang="en-US" sz="1550" dirty="0"/>
          </a:p>
        </p:txBody>
      </p:sp>
      <p:sp>
        <p:nvSpPr>
          <p:cNvPr id="6" name="Text 4"/>
          <p:cNvSpPr/>
          <p:nvPr/>
        </p:nvSpPr>
        <p:spPr>
          <a:xfrm>
            <a:off x="793790" y="5273159"/>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Mais cela n'est pas toujours le cas : le fait de laisser sa place à une personne âgée qui entre dans le bus n'est pas consacré par le droit.</a:t>
            </a:r>
            <a:endParaRPr lang="en-US" sz="1550" dirty="0"/>
          </a:p>
        </p:txBody>
      </p:sp>
      <p:sp>
        <p:nvSpPr>
          <p:cNvPr id="7" name="Text 5"/>
          <p:cNvSpPr/>
          <p:nvPr/>
        </p:nvSpPr>
        <p:spPr>
          <a:xfrm>
            <a:off x="793790" y="5813941"/>
            <a:ext cx="13042821" cy="317540"/>
          </a:xfrm>
          <a:prstGeom prst="rect">
            <a:avLst/>
          </a:prstGeom>
          <a:noFill/>
          <a:ln/>
        </p:spPr>
        <p:txBody>
          <a:bodyPr wrap="none" lIns="0" tIns="0" rIns="0" bIns="0" rtlCol="0" anchor="t"/>
          <a:lstStyle/>
          <a:p>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La règle de droit présente donc certains caractères précis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qui nous permettent de la distinguer des autres normes sociales.</a:t>
            </a:r>
            <a:endParaRPr lang="en-US" sz="1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3189446"/>
            <a:ext cx="7556421" cy="992267"/>
          </a:xfrm>
          <a:prstGeom prst="rect">
            <a:avLst/>
          </a:prstGeom>
          <a:noFill/>
          <a:ln/>
        </p:spPr>
        <p:txBody>
          <a:bodyPr wrap="square" lIns="0" tIns="0" rIns="0" bIns="0" rtlCol="0" anchor="t"/>
          <a:lstStyle/>
          <a:p>
            <a:pPr algn="l" indent="0" marL="0">
              <a:lnSpc>
                <a:spcPts val="3900"/>
              </a:lnSpc>
              <a:buNone/>
            </a:pPr>
            <a:r>
              <a:rPr lang="en-US" sz="3100" b="1" dirty="0">
                <a:solidFill>
                  <a:srgbClr val="26A688"/>
                </a:solidFill>
                <a:latin typeface="Unbounded Bold" pitchFamily="34" charset="0"/>
                <a:ea typeface="Unbounded Bold" pitchFamily="34" charset="-122"/>
                <a:cs typeface="Unbounded Bold" pitchFamily="34" charset="-120"/>
              </a:rPr>
              <a:t>I. La règle de droit est une norme de conduite sociale</a:t>
            </a:r>
            <a:endParaRPr lang="en-US" sz="3100" dirty="0"/>
          </a:p>
        </p:txBody>
      </p:sp>
      <p:sp>
        <p:nvSpPr>
          <p:cNvPr id="4" name="Text 1"/>
          <p:cNvSpPr/>
          <p:nvPr/>
        </p:nvSpPr>
        <p:spPr>
          <a:xfrm>
            <a:off x="793790" y="4404955"/>
            <a:ext cx="75564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règle de droit a pour finalités d'organiser, régir les comportements des individus au sein de la société pour éviter le désordre social, le chaos.</a:t>
            </a:r>
            <a:endParaRPr lang="en-US" sz="1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793790" y="2230636"/>
            <a:ext cx="7745016"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Les finalités des règles de droit</a:t>
            </a:r>
            <a:endParaRPr lang="en-US" sz="3100" dirty="0"/>
          </a:p>
        </p:txBody>
      </p:sp>
      <p:sp>
        <p:nvSpPr>
          <p:cNvPr id="3" name="Text 1"/>
          <p:cNvSpPr/>
          <p:nvPr/>
        </p:nvSpPr>
        <p:spPr>
          <a:xfrm>
            <a:off x="793790" y="3123605"/>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Les règles de droit peuvent poursuivre de nombreuses et différentes finalités :</a:t>
            </a:r>
            <a:endParaRPr lang="en-US" sz="1550" dirty="0"/>
          </a:p>
        </p:txBody>
      </p:sp>
      <p:sp>
        <p:nvSpPr>
          <p:cNvPr id="4" name="Shape 2"/>
          <p:cNvSpPr/>
          <p:nvPr/>
        </p:nvSpPr>
        <p:spPr>
          <a:xfrm>
            <a:off x="793790" y="3664387"/>
            <a:ext cx="4215289" cy="1476256"/>
          </a:xfrm>
          <a:prstGeom prst="roundRect">
            <a:avLst>
              <a:gd name="adj" fmla="val 5647"/>
            </a:avLst>
          </a:prstGeom>
          <a:solidFill>
            <a:srgbClr val="26A688"/>
          </a:solidFill>
          <a:ln w="7620">
            <a:solidFill>
              <a:srgbClr val="3FBFA1"/>
            </a:solidFill>
            <a:prstDash val="solid"/>
          </a:ln>
        </p:spPr>
      </p:sp>
      <p:sp>
        <p:nvSpPr>
          <p:cNvPr id="5" name="Text 3"/>
          <p:cNvSpPr/>
          <p:nvPr/>
        </p:nvSpPr>
        <p:spPr>
          <a:xfrm>
            <a:off x="999768" y="3870365"/>
            <a:ext cx="3667363" cy="310158"/>
          </a:xfrm>
          <a:prstGeom prst="rect">
            <a:avLst/>
          </a:prstGeom>
          <a:noFill/>
          <a:ln/>
        </p:spPr>
        <p:txBody>
          <a:bodyPr wrap="none" lIns="0" tIns="0" rIns="0" bIns="0" rtlCol="0" anchor="t"/>
          <a:lstStyle/>
          <a:p>
            <a:pPr algn="l" indent="0" marL="0">
              <a:lnSpc>
                <a:spcPts val="2400"/>
              </a:lnSpc>
              <a:buNone/>
            </a:pPr>
            <a:r>
              <a:rPr lang="en-US" sz="1950" b="1" dirty="0">
                <a:solidFill>
                  <a:srgbClr val="FFFFFF"/>
                </a:solidFill>
                <a:latin typeface="Unbounded Bold" pitchFamily="34" charset="0"/>
                <a:ea typeface="Unbounded Bold" pitchFamily="34" charset="-122"/>
                <a:cs typeface="Unbounded Bold" pitchFamily="34" charset="-120"/>
              </a:rPr>
              <a:t>Sécurité des personnes</a:t>
            </a:r>
            <a:endParaRPr lang="en-US" sz="1950" dirty="0"/>
          </a:p>
        </p:txBody>
      </p:sp>
      <p:sp>
        <p:nvSpPr>
          <p:cNvPr id="6" name="Text 4"/>
          <p:cNvSpPr/>
          <p:nvPr/>
        </p:nvSpPr>
        <p:spPr>
          <a:xfrm>
            <a:off x="999768" y="4299585"/>
            <a:ext cx="3803333" cy="317540"/>
          </a:xfrm>
          <a:prstGeom prst="rect">
            <a:avLst/>
          </a:prstGeom>
          <a:noFill/>
          <a:ln/>
        </p:spPr>
        <p:txBody>
          <a:bodyPr wrap="none" lIns="0" tIns="0" rIns="0" bIns="0" rtlCol="0" anchor="t"/>
          <a:lstStyle/>
          <a:p>
            <a:pPr algn="l" indent="0" marL="0">
              <a:lnSpc>
                <a:spcPts val="2500"/>
              </a:lnSpc>
              <a:buNone/>
            </a:pPr>
            <a:r>
              <a:rPr lang="en-US" sz="1550" dirty="0">
                <a:solidFill>
                  <a:srgbClr val="FFFFFF"/>
                </a:solidFill>
                <a:latin typeface="Open Sans" pitchFamily="34" charset="0"/>
                <a:ea typeface="Open Sans" pitchFamily="34" charset="-122"/>
                <a:cs typeface="Open Sans" pitchFamily="34" charset="-120"/>
              </a:rPr>
              <a:t>Code de la route, Code Pénal…</a:t>
            </a:r>
            <a:endParaRPr lang="en-US" sz="1550" dirty="0"/>
          </a:p>
        </p:txBody>
      </p:sp>
      <p:sp>
        <p:nvSpPr>
          <p:cNvPr id="7" name="Shape 5"/>
          <p:cNvSpPr/>
          <p:nvPr/>
        </p:nvSpPr>
        <p:spPr>
          <a:xfrm>
            <a:off x="5207437" y="3664387"/>
            <a:ext cx="4215408" cy="1476256"/>
          </a:xfrm>
          <a:prstGeom prst="roundRect">
            <a:avLst>
              <a:gd name="adj" fmla="val 5647"/>
            </a:avLst>
          </a:prstGeom>
          <a:solidFill>
            <a:srgbClr val="B4EEE0"/>
          </a:solidFill>
          <a:ln w="7620">
            <a:solidFill>
              <a:srgbClr val="9AD4C6"/>
            </a:solidFill>
            <a:prstDash val="solid"/>
          </a:ln>
        </p:spPr>
      </p:sp>
      <p:sp>
        <p:nvSpPr>
          <p:cNvPr id="8" name="Text 6"/>
          <p:cNvSpPr/>
          <p:nvPr/>
        </p:nvSpPr>
        <p:spPr>
          <a:xfrm>
            <a:off x="5413415" y="3870365"/>
            <a:ext cx="2852857" cy="310158"/>
          </a:xfrm>
          <a:prstGeom prst="rect">
            <a:avLst/>
          </a:prstGeom>
          <a:noFill/>
          <a:ln/>
        </p:spPr>
        <p:txBody>
          <a:bodyPr wrap="none" lIns="0" tIns="0" rIns="0" bIns="0" rtlCol="0" anchor="t"/>
          <a:lstStyle/>
          <a:p>
            <a:pPr algn="l" indent="0" marL="0">
              <a:lnSpc>
                <a:spcPts val="2400"/>
              </a:lnSpc>
              <a:buNone/>
            </a:pPr>
            <a:r>
              <a:rPr lang="en-US" sz="1950" b="1" dirty="0">
                <a:solidFill>
                  <a:srgbClr val="000000"/>
                </a:solidFill>
                <a:latin typeface="Unbounded Bold" pitchFamily="34" charset="0"/>
                <a:ea typeface="Unbounded Bold" pitchFamily="34" charset="-122"/>
                <a:cs typeface="Unbounded Bold" pitchFamily="34" charset="-120"/>
              </a:rPr>
              <a:t>Sécurité des biens</a:t>
            </a:r>
            <a:endParaRPr lang="en-US" sz="1950" dirty="0"/>
          </a:p>
        </p:txBody>
      </p:sp>
      <p:sp>
        <p:nvSpPr>
          <p:cNvPr id="9" name="Text 7"/>
          <p:cNvSpPr/>
          <p:nvPr/>
        </p:nvSpPr>
        <p:spPr>
          <a:xfrm>
            <a:off x="5413415" y="4299585"/>
            <a:ext cx="3803452" cy="635079"/>
          </a:xfrm>
          <a:prstGeom prst="rect">
            <a:avLst/>
          </a:prstGeom>
          <a:noFill/>
          <a:ln/>
        </p:spPr>
        <p:txBody>
          <a:bodyPr wrap="square" lIns="0" tIns="0" rIns="0" bIns="0" rtlCol="0" anchor="t"/>
          <a:lstStyle/>
          <a:p>
            <a:pPr algn="l" indent="0" marL="0">
              <a:lnSpc>
                <a:spcPts val="2500"/>
              </a:lnSpc>
              <a:buNone/>
            </a:pPr>
            <a:r>
              <a:rPr lang="en-US" sz="1550" dirty="0">
                <a:solidFill>
                  <a:srgbClr val="000000"/>
                </a:solidFill>
                <a:latin typeface="Open Sans" pitchFamily="34" charset="0"/>
                <a:ea typeface="Open Sans" pitchFamily="34" charset="-122"/>
                <a:cs typeface="Open Sans" pitchFamily="34" charset="-120"/>
              </a:rPr>
              <a:t>Code civil, Code Pénal, Code de l'environnement…</a:t>
            </a:r>
            <a:endParaRPr lang="en-US" sz="1550" dirty="0"/>
          </a:p>
        </p:txBody>
      </p:sp>
      <p:sp>
        <p:nvSpPr>
          <p:cNvPr id="10" name="Shape 8"/>
          <p:cNvSpPr/>
          <p:nvPr/>
        </p:nvSpPr>
        <p:spPr>
          <a:xfrm>
            <a:off x="9621203" y="3664387"/>
            <a:ext cx="4215289" cy="1476256"/>
          </a:xfrm>
          <a:prstGeom prst="roundRect">
            <a:avLst>
              <a:gd name="adj" fmla="val 5647"/>
            </a:avLst>
          </a:prstGeom>
          <a:solidFill>
            <a:srgbClr val="26A688"/>
          </a:solidFill>
          <a:ln w="7620">
            <a:solidFill>
              <a:srgbClr val="3FBFA1"/>
            </a:solidFill>
            <a:prstDash val="solid"/>
          </a:ln>
        </p:spPr>
      </p:sp>
      <p:sp>
        <p:nvSpPr>
          <p:cNvPr id="11" name="Text 9"/>
          <p:cNvSpPr/>
          <p:nvPr/>
        </p:nvSpPr>
        <p:spPr>
          <a:xfrm>
            <a:off x="9827181" y="3870365"/>
            <a:ext cx="3287078" cy="310158"/>
          </a:xfrm>
          <a:prstGeom prst="rect">
            <a:avLst/>
          </a:prstGeom>
          <a:noFill/>
          <a:ln/>
        </p:spPr>
        <p:txBody>
          <a:bodyPr wrap="none" lIns="0" tIns="0" rIns="0" bIns="0" rtlCol="0" anchor="t"/>
          <a:lstStyle/>
          <a:p>
            <a:pPr algn="l" indent="0" marL="0">
              <a:lnSpc>
                <a:spcPts val="2400"/>
              </a:lnSpc>
              <a:buNone/>
            </a:pPr>
            <a:r>
              <a:rPr lang="en-US" sz="1950" b="1" dirty="0">
                <a:solidFill>
                  <a:srgbClr val="FFFFFF"/>
                </a:solidFill>
                <a:latin typeface="Unbounded Bold" pitchFamily="34" charset="0"/>
                <a:ea typeface="Unbounded Bold" pitchFamily="34" charset="-122"/>
                <a:cs typeface="Unbounded Bold" pitchFamily="34" charset="-120"/>
              </a:rPr>
              <a:t>Sécurité des affaires</a:t>
            </a:r>
            <a:endParaRPr lang="en-US" sz="1950" dirty="0"/>
          </a:p>
        </p:txBody>
      </p:sp>
      <p:sp>
        <p:nvSpPr>
          <p:cNvPr id="12" name="Text 10"/>
          <p:cNvSpPr/>
          <p:nvPr/>
        </p:nvSpPr>
        <p:spPr>
          <a:xfrm>
            <a:off x="9827181" y="4299585"/>
            <a:ext cx="3803333" cy="635079"/>
          </a:xfrm>
          <a:prstGeom prst="rect">
            <a:avLst/>
          </a:prstGeom>
          <a:noFill/>
          <a:ln/>
        </p:spPr>
        <p:txBody>
          <a:bodyPr wrap="square" lIns="0" tIns="0" rIns="0" bIns="0" rtlCol="0" anchor="t"/>
          <a:lstStyle/>
          <a:p>
            <a:pPr algn="l" indent="0" marL="0">
              <a:lnSpc>
                <a:spcPts val="2500"/>
              </a:lnSpc>
              <a:buNone/>
            </a:pPr>
            <a:r>
              <a:rPr lang="en-US" sz="1550" dirty="0">
                <a:solidFill>
                  <a:srgbClr val="FFFFFF"/>
                </a:solidFill>
                <a:latin typeface="Open Sans" pitchFamily="34" charset="0"/>
                <a:ea typeface="Open Sans" pitchFamily="34" charset="-122"/>
                <a:cs typeface="Open Sans" pitchFamily="34" charset="-120"/>
              </a:rPr>
              <a:t>Code civil, Code de la consommation, Code de commerce...</a:t>
            </a:r>
            <a:endParaRPr lang="en-US" sz="1550" dirty="0"/>
          </a:p>
        </p:txBody>
      </p:sp>
      <p:sp>
        <p:nvSpPr>
          <p:cNvPr id="13" name="Text 11"/>
          <p:cNvSpPr/>
          <p:nvPr/>
        </p:nvSpPr>
        <p:spPr>
          <a:xfrm>
            <a:off x="793790" y="5363885"/>
            <a:ext cx="13042821" cy="635079"/>
          </a:xfrm>
          <a:prstGeom prst="rect">
            <a:avLst/>
          </a:prstGeom>
          <a:noFill/>
          <a:ln/>
        </p:spPr>
        <p:txBody>
          <a:bodyPr wrap="square" lIns="0" tIns="0" rIns="0" bIns="0" rtlCol="0" anchor="t"/>
          <a:lstStyle/>
          <a:p>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Plus les règles de droit sont nombreuses, plus la volonté de l'État de diriger les membres de la société est forte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ce qui semble au contraire réduire libertés individuelles.</a:t>
            </a:r>
            <a:endParaRPr lang="en-US" sz="15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480905"/>
          </a:xfrm>
          <a:prstGeom prst="rect">
            <a:avLst/>
          </a:prstGeom>
        </p:spPr>
      </p:pic>
      <p:sp>
        <p:nvSpPr>
          <p:cNvPr id="3" name="Text 0"/>
          <p:cNvSpPr/>
          <p:nvPr/>
        </p:nvSpPr>
        <p:spPr>
          <a:xfrm>
            <a:off x="793790" y="4095036"/>
            <a:ext cx="13042821" cy="992267"/>
          </a:xfrm>
          <a:prstGeom prst="rect">
            <a:avLst/>
          </a:prstGeom>
          <a:noFill/>
          <a:ln/>
        </p:spPr>
        <p:txBody>
          <a:bodyPr wrap="square" lIns="0" tIns="0" rIns="0" bIns="0" rtlCol="0" anchor="t"/>
          <a:lstStyle/>
          <a:p>
            <a:pPr algn="l" indent="0" marL="0">
              <a:lnSpc>
                <a:spcPts val="3900"/>
              </a:lnSpc>
              <a:buNone/>
            </a:pPr>
            <a:r>
              <a:rPr lang="en-US" sz="3100" b="1" dirty="0">
                <a:solidFill>
                  <a:srgbClr val="26A688"/>
                </a:solidFill>
                <a:latin typeface="Unbounded Bold" pitchFamily="34" charset="0"/>
                <a:ea typeface="Unbounded Bold" pitchFamily="34" charset="-122"/>
                <a:cs typeface="Unbounded Bold" pitchFamily="34" charset="-120"/>
              </a:rPr>
              <a:t>II. La règle de droit est générale et abstraite (impersonnelle)</a:t>
            </a:r>
            <a:endParaRPr lang="en-US" sz="3100" dirty="0"/>
          </a:p>
        </p:txBody>
      </p:sp>
      <p:sp>
        <p:nvSpPr>
          <p:cNvPr id="4" name="Text 1"/>
          <p:cNvSpPr/>
          <p:nvPr/>
        </p:nvSpPr>
        <p:spPr>
          <a:xfrm>
            <a:off x="1091446" y="5533787"/>
            <a:ext cx="12745164"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L'article 6 de la Déclaration des droits de l'homme et du citoyen de 1789 énonce que la Loi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doit être la même pour tous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5" name="Shape 2"/>
          <p:cNvSpPr/>
          <p:nvPr/>
        </p:nvSpPr>
        <p:spPr>
          <a:xfrm>
            <a:off x="793790" y="5310545"/>
            <a:ext cx="22860" cy="764024"/>
          </a:xfrm>
          <a:prstGeom prst="rect">
            <a:avLst/>
          </a:prstGeom>
          <a:solidFill>
            <a:srgbClr val="26A688"/>
          </a:solidFill>
          <a:ln/>
        </p:spPr>
      </p:sp>
      <p:sp>
        <p:nvSpPr>
          <p:cNvPr id="6" name="Text 3"/>
          <p:cNvSpPr/>
          <p:nvPr/>
        </p:nvSpPr>
        <p:spPr>
          <a:xfrm>
            <a:off x="793790" y="6297811"/>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règle de droit s'applique donc à toutes les personnes sans distinction.</a:t>
            </a:r>
            <a:endParaRPr lang="en-US" sz="15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793790" y="2777133"/>
            <a:ext cx="13042821" cy="317540"/>
          </a:xfrm>
          <a:prstGeom prst="rect">
            <a:avLst/>
          </a:prstGeom>
          <a:noFill/>
          <a:ln/>
        </p:spPr>
        <p:txBody>
          <a:bodyPr wrap="none" lIns="0" tIns="0" rIns="0" bIns="0" rtlCol="0" anchor="t"/>
          <a:lstStyle/>
          <a:p>
            <a:pPr algn="l" indent="0" marL="0">
              <a:lnSpc>
                <a:spcPts val="2500"/>
              </a:lnSpc>
              <a:buNone/>
            </a:pPr>
            <a:r>
              <a:rPr lang="en-US" sz="1550" b="1" dirty="0">
                <a:solidFill>
                  <a:srgbClr val="F44444"/>
                </a:solidFill>
                <a:latin typeface="Open Sans" pitchFamily="34" charset="0"/>
                <a:ea typeface="Open Sans" pitchFamily="34" charset="-122"/>
                <a:cs typeface="Open Sans" pitchFamily="34" charset="-120"/>
              </a:rPr>
              <a:t>Cela n'interdit cependant pas que seulement une ou plusieurs catégories déterminées puissent être visées par une règle de droit</a:t>
            </a:r>
            <a:endParaRPr lang="en-US" sz="1550" dirty="0"/>
          </a:p>
        </p:txBody>
      </p:sp>
      <p:sp>
        <p:nvSpPr>
          <p:cNvPr id="3" name="Text 1"/>
          <p:cNvSpPr/>
          <p:nvPr/>
        </p:nvSpPr>
        <p:spPr>
          <a:xfrm>
            <a:off x="793790" y="3273266"/>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Mais à l'intérieur de ces catégories la règle de droit s'appliquera de manière uniforme à tous les individus.</a:t>
            </a:r>
            <a:endParaRPr lang="en-US" sz="1550" dirty="0"/>
          </a:p>
        </p:txBody>
      </p:sp>
      <p:sp>
        <p:nvSpPr>
          <p:cNvPr id="4" name="Text 2"/>
          <p:cNvSpPr/>
          <p:nvPr/>
        </p:nvSpPr>
        <p:spPr>
          <a:xfrm>
            <a:off x="793790" y="3814048"/>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t>
            </a:r>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e caractère général de la règle de droit se visualise souvent dans la rédaction même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5" name="Shape 3"/>
          <p:cNvSpPr/>
          <p:nvPr/>
        </p:nvSpPr>
        <p:spPr>
          <a:xfrm>
            <a:off x="793790" y="4354830"/>
            <a:ext cx="6422231" cy="1276112"/>
          </a:xfrm>
          <a:prstGeom prst="roundRect">
            <a:avLst>
              <a:gd name="adj" fmla="val 6532"/>
            </a:avLst>
          </a:prstGeom>
          <a:solidFill>
            <a:srgbClr val="FFFFFF"/>
          </a:solidFill>
          <a:ln w="22860">
            <a:solidFill>
              <a:srgbClr val="BCDBD4"/>
            </a:solidFill>
            <a:prstDash val="solid"/>
          </a:ln>
        </p:spPr>
      </p:sp>
      <p:pic>
        <p:nvPicPr>
          <p:cNvPr id="6" name="Image 0" descr="preencoded.png">    </p:cNvPr>
          <p:cNvPicPr>
            <a:picLocks noChangeAspect="1"/>
          </p:cNvPicPr>
          <p:nvPr/>
        </p:nvPicPr>
        <p:blipFill>
          <a:blip r:embed="rId1"/>
          <a:stretch>
            <a:fillRect/>
          </a:stretch>
        </p:blipFill>
        <p:spPr>
          <a:xfrm>
            <a:off x="697587" y="4258628"/>
            <a:ext cx="238125" cy="238125"/>
          </a:xfrm>
          <a:prstGeom prst="rect">
            <a:avLst/>
          </a:prstGeom>
        </p:spPr>
      </p:pic>
      <p:pic>
        <p:nvPicPr>
          <p:cNvPr id="7" name="Image 1" descr="preencoded.png">    </p:cNvPr>
          <p:cNvPicPr>
            <a:picLocks noChangeAspect="1"/>
          </p:cNvPicPr>
          <p:nvPr/>
        </p:nvPicPr>
        <p:blipFill>
          <a:blip r:embed="rId2"/>
          <a:stretch>
            <a:fillRect/>
          </a:stretch>
        </p:blipFill>
        <p:spPr>
          <a:xfrm>
            <a:off x="7074098" y="5489019"/>
            <a:ext cx="238125" cy="238125"/>
          </a:xfrm>
          <a:prstGeom prst="rect">
            <a:avLst/>
          </a:prstGeom>
        </p:spPr>
      </p:pic>
      <p:sp>
        <p:nvSpPr>
          <p:cNvPr id="8" name="Text 4"/>
          <p:cNvSpPr/>
          <p:nvPr/>
        </p:nvSpPr>
        <p:spPr>
          <a:xfrm>
            <a:off x="1114306" y="4675346"/>
            <a:ext cx="5781199"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Tout Français jouira des droits civils » (article 8 du Code civil)</a:t>
            </a:r>
            <a:endParaRPr lang="en-US" sz="1550" dirty="0"/>
          </a:p>
        </p:txBody>
      </p:sp>
      <p:sp>
        <p:nvSpPr>
          <p:cNvPr id="9" name="Shape 5"/>
          <p:cNvSpPr/>
          <p:nvPr/>
        </p:nvSpPr>
        <p:spPr>
          <a:xfrm>
            <a:off x="7414379" y="4354830"/>
            <a:ext cx="6422231" cy="1276112"/>
          </a:xfrm>
          <a:prstGeom prst="roundRect">
            <a:avLst>
              <a:gd name="adj" fmla="val 6532"/>
            </a:avLst>
          </a:prstGeom>
          <a:solidFill>
            <a:srgbClr val="FFFFFF"/>
          </a:solidFill>
          <a:ln w="22860">
            <a:solidFill>
              <a:srgbClr val="BCDBD4"/>
            </a:solidFill>
            <a:prstDash val="solid"/>
          </a:ln>
        </p:spPr>
      </p:sp>
      <p:pic>
        <p:nvPicPr>
          <p:cNvPr id="10" name="Image 2" descr="preencoded.png">    </p:cNvPr>
          <p:cNvPicPr>
            <a:picLocks noChangeAspect="1"/>
          </p:cNvPicPr>
          <p:nvPr/>
        </p:nvPicPr>
        <p:blipFill>
          <a:blip r:embed="rId3"/>
          <a:stretch>
            <a:fillRect/>
          </a:stretch>
        </p:blipFill>
        <p:spPr>
          <a:xfrm>
            <a:off x="7318177" y="4258628"/>
            <a:ext cx="238125" cy="238125"/>
          </a:xfrm>
          <a:prstGeom prst="rect">
            <a:avLst/>
          </a:prstGeom>
        </p:spPr>
      </p:pic>
      <p:pic>
        <p:nvPicPr>
          <p:cNvPr id="11" name="Image 3" descr="preencoded.png">    </p:cNvPr>
          <p:cNvPicPr>
            <a:picLocks noChangeAspect="1"/>
          </p:cNvPicPr>
          <p:nvPr/>
        </p:nvPicPr>
        <p:blipFill>
          <a:blip r:embed="rId4"/>
          <a:stretch>
            <a:fillRect/>
          </a:stretch>
        </p:blipFill>
        <p:spPr>
          <a:xfrm>
            <a:off x="13694688" y="5489019"/>
            <a:ext cx="238125" cy="238125"/>
          </a:xfrm>
          <a:prstGeom prst="rect">
            <a:avLst/>
          </a:prstGeom>
        </p:spPr>
      </p:pic>
      <p:sp>
        <p:nvSpPr>
          <p:cNvPr id="12" name="Text 6"/>
          <p:cNvSpPr/>
          <p:nvPr/>
        </p:nvSpPr>
        <p:spPr>
          <a:xfrm>
            <a:off x="7734895" y="4675346"/>
            <a:ext cx="5781199"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Chacun a droit au respect de la présomption d'innocence » (article 9-1 al.1 du même Code)</a:t>
            </a:r>
            <a:endParaRPr lang="en-US" sz="15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80190" y="1888450"/>
            <a:ext cx="7556421" cy="992267"/>
          </a:xfrm>
          <a:prstGeom prst="rect">
            <a:avLst/>
          </a:prstGeom>
          <a:noFill/>
          <a:ln/>
        </p:spPr>
        <p:txBody>
          <a:bodyPr wrap="square" lIns="0" tIns="0" rIns="0" bIns="0" rtlCol="0" anchor="t"/>
          <a:lstStyle/>
          <a:p>
            <a:pPr algn="l" indent="0" marL="0">
              <a:lnSpc>
                <a:spcPts val="3900"/>
              </a:lnSpc>
              <a:buNone/>
            </a:pPr>
            <a:r>
              <a:rPr lang="en-US" sz="3100" b="1" dirty="0">
                <a:solidFill>
                  <a:srgbClr val="26A688"/>
                </a:solidFill>
                <a:latin typeface="Unbounded Bold" pitchFamily="34" charset="0"/>
                <a:ea typeface="Unbounded Bold" pitchFamily="34" charset="-122"/>
                <a:cs typeface="Unbounded Bold" pitchFamily="34" charset="-120"/>
              </a:rPr>
              <a:t>III. La règle de droit est obligatoire</a:t>
            </a:r>
            <a:endParaRPr lang="en-US" sz="3100" dirty="0"/>
          </a:p>
        </p:txBody>
      </p:sp>
      <p:sp>
        <p:nvSpPr>
          <p:cNvPr id="4" name="Text 1"/>
          <p:cNvSpPr/>
          <p:nvPr/>
        </p:nvSpPr>
        <p:spPr>
          <a:xfrm>
            <a:off x="6280190" y="3103959"/>
            <a:ext cx="75564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règle de droit s'impose à tous : «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Nemo legem ignorare censetur</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(nul n'est censé ignorer la loi).</a:t>
            </a:r>
            <a:endParaRPr lang="en-US" sz="1550" dirty="0"/>
          </a:p>
        </p:txBody>
      </p:sp>
      <p:sp>
        <p:nvSpPr>
          <p:cNvPr id="5" name="Text 2"/>
          <p:cNvSpPr/>
          <p:nvPr/>
        </p:nvSpPr>
        <p:spPr>
          <a:xfrm>
            <a:off x="6280190" y="3962281"/>
            <a:ext cx="75564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 caractère obligatoire peut se manifester de différentes manières :</a:t>
            </a:r>
            <a:endParaRPr lang="en-US" sz="1550" dirty="0"/>
          </a:p>
        </p:txBody>
      </p:sp>
      <p:sp>
        <p:nvSpPr>
          <p:cNvPr id="6" name="Text 3"/>
          <p:cNvSpPr/>
          <p:nvPr/>
        </p:nvSpPr>
        <p:spPr>
          <a:xfrm>
            <a:off x="6280190" y="4701421"/>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Obligations</a:t>
            </a:r>
            <a:endParaRPr lang="en-US" sz="1950" dirty="0"/>
          </a:p>
        </p:txBody>
      </p:sp>
      <p:sp>
        <p:nvSpPr>
          <p:cNvPr id="7" name="Text 4"/>
          <p:cNvSpPr/>
          <p:nvPr/>
        </p:nvSpPr>
        <p:spPr>
          <a:xfrm>
            <a:off x="6280190" y="5209937"/>
            <a:ext cx="3536156"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Soit sous forme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d'obligations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au sens strict (assurance automobile, comptabilité…)</a:t>
            </a:r>
            <a:endParaRPr lang="en-US" sz="1550" dirty="0"/>
          </a:p>
        </p:txBody>
      </p:sp>
      <p:sp>
        <p:nvSpPr>
          <p:cNvPr id="8" name="Text 5"/>
          <p:cNvSpPr/>
          <p:nvPr/>
        </p:nvSpPr>
        <p:spPr>
          <a:xfrm>
            <a:off x="10308074" y="4701421"/>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Interdictions</a:t>
            </a:r>
            <a:endParaRPr lang="en-US" sz="1950" dirty="0"/>
          </a:p>
        </p:txBody>
      </p:sp>
      <p:sp>
        <p:nvSpPr>
          <p:cNvPr id="9" name="Text 6"/>
          <p:cNvSpPr/>
          <p:nvPr/>
        </p:nvSpPr>
        <p:spPr>
          <a:xfrm>
            <a:off x="10308074" y="5209937"/>
            <a:ext cx="3536156"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Soit sous forme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d'interdictions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(vol, violences, discriminations…).</a:t>
            </a:r>
            <a:endParaRPr lang="en-US" sz="15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2025-08-17T06:53:06Z</dcterms:created>
  <dcterms:modified xsi:type="dcterms:W3CDTF">2025-08-17T06:53:06Z</dcterms:modified>
</cp:coreProperties>
</file>