
<file path=[Content_Types].xml><?xml version="1.0" encoding="utf-8"?>
<Types xmlns="http://schemas.openxmlformats.org/package/2006/content-types">
  <Default Extension="fntdata" ContentType="application/x-fontdata"/>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slideMasters/slideMaster11.xml" ContentType="application/vnd.openxmlformats-officedocument.presentationml.slideMaster+xml"/>
  <Override PartName="/ppt/slides/slide11.xml" ContentType="application/vnd.openxmlformats-officedocument.presentationml.slide+xml"/>
  <Override PartName="/ppt/slideMasters/slideMaster12.xml" ContentType="application/vnd.openxmlformats-officedocument.presentationml.slideMaster+xml"/>
  <Override PartName="/ppt/slides/slide12.xml" ContentType="application/vnd.openxmlformats-officedocument.presentationml.slide+xml"/>
  <Override PartName="/ppt/slideMasters/slideMaster13.xml" ContentType="application/vnd.openxmlformats-officedocument.presentationml.slideMaster+xml"/>
  <Override PartName="/ppt/slides/slide13.xml" ContentType="application/vnd.openxmlformats-officedocument.presentationml.slide+xml"/>
  <Override PartName="/ppt/slideMasters/slideMaster14.xml" ContentType="application/vnd.openxmlformats-officedocument.presentationml.slideMaster+xml"/>
  <Override PartName="/ppt/slides/slide14.xml" ContentType="application/vnd.openxmlformats-officedocument.presentationml.slide+xml"/>
  <Override PartName="/ppt/slideMasters/slideMaster15.xml" ContentType="application/vnd.openxmlformats-officedocument.presentationml.slideMaster+xml"/>
  <Override PartName="/ppt/slides/slide15.xml" ContentType="application/vnd.openxmlformats-officedocument.presentationml.slide+xml"/>
  <Override PartName="/ppt/slideMasters/slideMaster16.xml" ContentType="application/vnd.openxmlformats-officedocument.presentationml.slideMaster+xml"/>
  <Override PartName="/ppt/slides/slide16.xml" ContentType="application/vnd.openxmlformats-officedocument.presentationml.slide+xml"/>
  <Override PartName="/ppt/slideMasters/slideMaster17.xml" ContentType="application/vnd.openxmlformats-officedocument.presentationml.slideMaster+xml"/>
  <Override PartName="/ppt/slides/slide17.xml" ContentType="application/vnd.openxmlformats-officedocument.presentationml.slide+xml"/>
  <Override PartName="/ppt/slideMasters/slideMaster18.xml" ContentType="application/vnd.openxmlformats-officedocument.presentationml.slideMaster+xml"/>
  <Override PartName="/ppt/slides/slide18.xml" ContentType="application/vnd.openxmlformats-officedocument.presentationml.slide+xml"/>
  <Override PartName="/ppt/slideMasters/slideMaster19.xml" ContentType="application/vnd.openxmlformats-officedocument.presentationml.slideMaster+xml"/>
  <Override PartName="/ppt/slides/slide19.xml" ContentType="application/vnd.openxmlformats-officedocument.presentationml.slide+xml"/>
  <Override PartName="/ppt/slideMasters/slideMaster20.xml" ContentType="application/vnd.openxmlformats-officedocument.presentationml.slideMaster+xml"/>
  <Override PartName="/ppt/slides/slide20.xml" ContentType="application/vnd.openxmlformats-officedocument.presentationml.slide+xml"/>
  <Override PartName="/ppt/slideMasters/slideMaster21.xml" ContentType="application/vnd.openxmlformats-officedocument.presentationml.slideMaster+xml"/>
  <Override PartName="/ppt/slides/slide21.xml" ContentType="application/vnd.openxmlformats-officedocument.presentationml.slide+xml"/>
  <Override PartName="/ppt/slideMasters/slideMaster22.xml" ContentType="application/vnd.openxmlformats-officedocument.presentationml.slideMaster+xml"/>
  <Override PartName="/ppt/slides/slide22.xml" ContentType="application/vnd.openxmlformats-officedocument.presentationml.slide+xml"/>
  <Override PartName="/ppt/slideMasters/slideMaster23.xml" ContentType="application/vnd.openxmlformats-officedocument.presentationml.slideMaster+xml"/>
  <Override PartName="/ppt/slides/slide23.xml" ContentType="application/vnd.openxmlformats-officedocument.presentationml.slide+xml"/>
  <Override PartName="/ppt/slideMasters/slideMaster24.xml" ContentType="application/vnd.openxmlformats-officedocument.presentationml.slideMaster+xml"/>
  <Override PartName="/ppt/slides/slide24.xml" ContentType="application/vnd.openxmlformats-officedocument.presentationml.slide+xml"/>
  <Override PartName="/ppt/slideMasters/slideMaster25.xml" ContentType="application/vnd.openxmlformats-officedocument.presentationml.slideMaster+xml"/>
  <Override PartName="/ppt/slides/slide25.xml" ContentType="application/vnd.openxmlformats-officedocument.presentationml.slide+xml"/>
  <Override PartName="/ppt/slideMasters/slideMaster26.xml" ContentType="application/vnd.openxmlformats-officedocument.presentationml.slideMaster+xml"/>
  <Override PartName="/ppt/slides/slide26.xml" ContentType="application/vnd.openxmlformats-officedocument.presentationml.slide+xml"/>
  <Override PartName="/ppt/slideMasters/slideMaster27.xml" ContentType="application/vnd.openxmlformats-officedocument.presentationml.slideMaster+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notesMasterIdLst>
    <p:notesMasterId r:id="rId29"/>
  </p:notesMasterIdLst>
  <p:sldSz cx="14630400" cy="8229600"/>
  <p:notesSz cx="8229600" cy="14630400"/>
  <p:embeddedFontLst>
    <p:embeddedFont>
      <p:font typeface="Unbounded"/>
      <p:regular r:id="rId34"/>
    </p:embeddedFont>
    <p:embeddedFont>
      <p:font typeface="Unbounded"/>
      <p:regular r:id="rId35"/>
    </p:embeddedFont>
    <p:embeddedFont>
      <p:font typeface="Open Sans"/>
      <p:regular r:id="rId36"/>
    </p:embeddedFont>
    <p:embeddedFont>
      <p:font typeface="Open Sans"/>
      <p:regular r:id="rId37"/>
    </p:embeddedFont>
    <p:embeddedFont>
      <p:font typeface="Open Sans"/>
      <p:regular r:id="rId38"/>
    </p:embeddedFont>
    <p:embeddedFont>
      <p:font typeface="Open Sans"/>
      <p:regular r:id="rId39"/>
    </p:embeddedFont>
  </p:embeddedFontLst>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notesMaster" Target="notesMasters/notesMaster1.xml"/><Relationship Id="rId30" Type="http://schemas.openxmlformats.org/officeDocument/2006/relationships/presProps" Target="presProps.xml"/><Relationship Id="rId31" Type="http://schemas.openxmlformats.org/officeDocument/2006/relationships/viewProps" Target="viewProps.xml"/><Relationship Id="rId32" Type="http://schemas.openxmlformats.org/officeDocument/2006/relationships/theme" Target="theme/theme1.xml"/><Relationship Id="rId33" Type="http://schemas.openxmlformats.org/officeDocument/2006/relationships/tableStyles" Target="tableStyles.xml"/><Relationship Id="rId34" Type="http://schemas.openxmlformats.org/officeDocument/2006/relationships/font" Target="fonts/font1.fntdata"/><Relationship Id="rId35" Type="http://schemas.openxmlformats.org/officeDocument/2006/relationships/font" Target="fonts/font2.fntdata"/><Relationship Id="rId36" Type="http://schemas.openxmlformats.org/officeDocument/2006/relationships/font" Target="fonts/font3.fntdata"/><Relationship Id="rId37" Type="http://schemas.openxmlformats.org/officeDocument/2006/relationships/font" Target="fonts/font4.fntdata"/><Relationship Id="rId38" Type="http://schemas.openxmlformats.org/officeDocument/2006/relationships/font" Target="fonts/font5.fntdata"/><Relationship Id="rId39" Type="http://schemas.openxmlformats.org/officeDocument/2006/relationships/font" Target="fonts/font6.fntdata"/></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1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2.xml"/>
		</Relationships>
</file>

<file path=ppt/notesSlides/_rels/notesSlide1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3.xml"/>
		</Relationships>
</file>

<file path=ppt/notesSlides/_rels/notesSlide1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4.xml"/>
		</Relationships>
</file>

<file path=ppt/notesSlides/_rels/notesSlide1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5.xml"/>
		</Relationships>
</file>

<file path=ppt/notesSlides/_rels/notesSlide1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6.xml"/>
		</Relationships>
</file>

<file path=ppt/notesSlides/_rels/notesSlide1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7.xml"/>
		</Relationships>
</file>

<file path=ppt/notesSlides/_rels/notesSlide1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8.xml"/>
		</Relationships>
</file>

<file path=ppt/notesSlides/_rels/notesSlide1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9.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2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0.xml"/>
		</Relationships>
</file>

<file path=ppt/notesSlides/_rels/notesSlide2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1.xml"/>
		</Relationships>
</file>

<file path=ppt/notesSlides/_rels/notesSlide2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2.xml"/>
		</Relationships>
</file>

<file path=ppt/notesSlides/_rels/notesSlide2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3.xml"/>
		</Relationships>
</file>

<file path=ppt/notesSlides/_rels/notesSlide2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4.xml"/>
		</Relationships>
</file>

<file path=ppt/notesSlides/_rels/notesSlide2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5.xml"/>
		</Relationships>
</file>

<file path=ppt/notesSlides/_rels/notesSlide2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6.xml"/>
		</Relationships>
</file>

<file path=ppt/notesSlides/_rels/notesSlide2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7.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lide 9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lide 10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lide 11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lide 12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lide 13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Slide 14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lide 15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lide 16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lide 17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lide 18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lide 1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lide 19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Slide 20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Slide 21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Slide 22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Slide 23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Slide 24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lide 25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Slide 26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Slide 27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lide 2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lide 3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lide 4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lide 5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lide 6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lide 7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lide 8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6F5EE"/>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slideLayout" Target="../slideLayouts/slideLayout25.xml"/><Relationship Id="rId26" Type="http://schemas.openxmlformats.org/officeDocument/2006/relationships/slideLayout" Target="../slideLayouts/slideLayout26.xml"/><Relationship Id="rId27" Type="http://schemas.openxmlformats.org/officeDocument/2006/relationships/slideLayout" Target="../slideLayouts/slideLayout27.xml"/><Relationship Id="rId28" Type="http://schemas.openxmlformats.org/officeDocument/2006/relationships/slideLayout" Target="../slideLayouts/slideLayout28.xml"/><Relationship Id="rId2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image" Target="../media/image-14-1.png"/><Relationship Id="rId2" Type="http://schemas.openxmlformats.org/officeDocument/2006/relationships/slideLayout" Target="../slideLayouts/slideLayout15.xml"/><Relationship Id="rId3"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image" Target="../media/image-15-1.png"/><Relationship Id="rId2" Type="http://schemas.openxmlformats.org/officeDocument/2006/relationships/image" Target="../media/image-15-2.png"/><Relationship Id="rId3" Type="http://schemas.openxmlformats.org/officeDocument/2006/relationships/image" Target="../media/image-15-3.png"/><Relationship Id="rId4" Type="http://schemas.openxmlformats.org/officeDocument/2006/relationships/slideLayout" Target="../slideLayouts/slideLayout16.xml"/><Relationship Id="rId5"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image" Target="../media/image-16-1.png"/><Relationship Id="rId2" Type="http://schemas.openxmlformats.org/officeDocument/2006/relationships/slideLayout" Target="../slideLayouts/slideLayout17.xml"/><Relationship Id="rId3"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image" Target="../media/image-17-1.png"/><Relationship Id="rId2" Type="http://schemas.openxmlformats.org/officeDocument/2006/relationships/slideLayout" Target="../slideLayouts/slideLayout18.xml"/><Relationship Id="rId3"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image" Target="../media/image-18-1.png"/><Relationship Id="rId2" Type="http://schemas.openxmlformats.org/officeDocument/2006/relationships/image" Target="../media/image-18-2.png"/><Relationship Id="rId3" Type="http://schemas.openxmlformats.org/officeDocument/2006/relationships/image" Target="../media/image-18-3.png"/><Relationship Id="rId4" Type="http://schemas.openxmlformats.org/officeDocument/2006/relationships/image" Target="../media/image-18-4.png"/><Relationship Id="rId5" Type="http://schemas.openxmlformats.org/officeDocument/2006/relationships/image" Target="../media/image-18-5.png"/><Relationship Id="rId6" Type="http://schemas.openxmlformats.org/officeDocument/2006/relationships/image" Target="../media/image-18-6.png"/><Relationship Id="rId7" Type="http://schemas.openxmlformats.org/officeDocument/2006/relationships/image" Target="../media/image-18-7.png"/><Relationship Id="rId8" Type="http://schemas.openxmlformats.org/officeDocument/2006/relationships/slideLayout" Target="../slideLayouts/slideLayout19.xml"/><Relationship Id="rId9"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image" Target="../media/image-21-1.png"/><Relationship Id="rId2" Type="http://schemas.openxmlformats.org/officeDocument/2006/relationships/slideLayout" Target="../slideLayouts/slideLayout22.xml"/><Relationship Id="rId3"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image" Target="../media/image-23-1.png"/><Relationship Id="rId2" Type="http://schemas.openxmlformats.org/officeDocument/2006/relationships/image" Target="../media/image-23-2.png"/><Relationship Id="rId3" Type="http://schemas.openxmlformats.org/officeDocument/2006/relationships/image" Target="../media/image-23-3.png"/><Relationship Id="rId4" Type="http://schemas.openxmlformats.org/officeDocument/2006/relationships/image" Target="../media/image-23-4.png"/><Relationship Id="rId5" Type="http://schemas.openxmlformats.org/officeDocument/2006/relationships/image" Target="../media/image-23-5.png"/><Relationship Id="rId6" Type="http://schemas.openxmlformats.org/officeDocument/2006/relationships/slideLayout" Target="../slideLayouts/slideLayout24.xml"/><Relationship Id="rId7"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image" Target="../media/image-24-1.png"/><Relationship Id="rId2" Type="http://schemas.openxmlformats.org/officeDocument/2006/relationships/image" Target="../media/image-24-2.png"/><Relationship Id="rId3" Type="http://schemas.openxmlformats.org/officeDocument/2006/relationships/image" Target="../media/image-24-3.png"/><Relationship Id="rId4" Type="http://schemas.openxmlformats.org/officeDocument/2006/relationships/slideLayout" Target="../slideLayouts/slideLayout25.xml"/><Relationship Id="rId5"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image" Target="../media/image-26-1.png"/><Relationship Id="rId2" Type="http://schemas.openxmlformats.org/officeDocument/2006/relationships/image" Target="../media/image-26-2.png"/><Relationship Id="rId3" Type="http://schemas.openxmlformats.org/officeDocument/2006/relationships/image" Target="../media/image-26-3.png"/><Relationship Id="rId4" Type="http://schemas.openxmlformats.org/officeDocument/2006/relationships/slideLayout" Target="../slideLayouts/slideLayout27.xml"/><Relationship Id="rId5"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27.xml"/></Relationships>
</file>

<file path=ppt/slides/_rels/slide3.xml.rels><?xml version="1.0" encoding="UTF-8" standalone="yes"?>
<Relationships xmlns="http://schemas.openxmlformats.org/package/2006/relationships"><Relationship Id="rId1" Type="http://schemas.openxmlformats.org/officeDocument/2006/relationships/image" Target="../media/image-3-1.png"/><Relationship Id="rId2" Type="http://schemas.openxmlformats.org/officeDocument/2006/relationships/slideLayout" Target="../slideLayouts/slideLayout4.xml"/><Relationship Id="rId3"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png"/><Relationship Id="rId2" Type="http://schemas.openxmlformats.org/officeDocument/2006/relationships/image" Target="../media/image-5-2.png"/><Relationship Id="rId3" Type="http://schemas.openxmlformats.org/officeDocument/2006/relationships/image" Target="../media/image-5-3.png"/><Relationship Id="rId4" Type="http://schemas.openxmlformats.org/officeDocument/2006/relationships/slideLayout" Target="../slideLayouts/slideLayout6.xml"/><Relationship Id="rId5"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image" Target="../media/image-8-1.png"/><Relationship Id="rId2" Type="http://schemas.openxmlformats.org/officeDocument/2006/relationships/image" Target="../media/image-8-2.png"/><Relationship Id="rId3" Type="http://schemas.openxmlformats.org/officeDocument/2006/relationships/image" Target="../media/image-8-3.png"/><Relationship Id="rId4" Type="http://schemas.openxmlformats.org/officeDocument/2006/relationships/image" Target="../media/image-8-4.png"/><Relationship Id="rId5" Type="http://schemas.openxmlformats.org/officeDocument/2006/relationships/image" Target="../media/image-8-5.png"/><Relationship Id="rId6" Type="http://schemas.openxmlformats.org/officeDocument/2006/relationships/image" Target="../media/image-8-6.png"/><Relationship Id="rId7" Type="http://schemas.openxmlformats.org/officeDocument/2006/relationships/image" Target="../media/image-8-7.png"/><Relationship Id="rId8" Type="http://schemas.openxmlformats.org/officeDocument/2006/relationships/slideLayout" Target="../slideLayouts/slideLayout9.xml"/><Relationship Id="rId9"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image" Target="../media/image-9-1.png"/><Relationship Id="rId2" Type="http://schemas.openxmlformats.org/officeDocument/2006/relationships/slideLayout" Target="../slideLayouts/slideLayout10.xml"/><Relationship Id="rId3"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sp>
        <p:nvSpPr>
          <p:cNvPr id="2" name="Text 0"/>
          <p:cNvSpPr/>
          <p:nvPr/>
        </p:nvSpPr>
        <p:spPr>
          <a:xfrm>
            <a:off x="793790" y="2762845"/>
            <a:ext cx="11925181" cy="620078"/>
          </a:xfrm>
          <a:prstGeom prst="rect">
            <a:avLst/>
          </a:prstGeom>
          <a:noFill/>
          <a:ln/>
        </p:spPr>
        <p:txBody>
          <a:bodyPr wrap="none" lIns="0" tIns="0" rIns="0" bIns="0" rtlCol="0" anchor="t"/>
          <a:lstStyle/>
          <a:p>
            <a:pPr algn="l" indent="0" marL="0">
              <a:lnSpc>
                <a:spcPts val="4850"/>
              </a:lnSpc>
              <a:buNone/>
            </a:pPr>
            <a:r>
              <a:rPr lang="en-US" sz="3900" b="1" dirty="0">
                <a:solidFill>
                  <a:srgbClr val="333F70"/>
                </a:solidFill>
                <a:latin typeface="Unbounded Bold" pitchFamily="34" charset="0"/>
                <a:ea typeface="Unbounded Bold" pitchFamily="34" charset="-122"/>
                <a:cs typeface="Unbounded Bold" pitchFamily="34" charset="-120"/>
              </a:rPr>
              <a:t>INTRODUCTION – DROIT COMMERCIAL</a:t>
            </a:r>
            <a:endParaRPr lang="en-US" sz="3900" dirty="0"/>
          </a:p>
        </p:txBody>
      </p:sp>
      <p:sp>
        <p:nvSpPr>
          <p:cNvPr id="3" name="Text 1"/>
          <p:cNvSpPr/>
          <p:nvPr/>
        </p:nvSpPr>
        <p:spPr>
          <a:xfrm>
            <a:off x="793790" y="3680579"/>
            <a:ext cx="13042821" cy="317540"/>
          </a:xfrm>
          <a:prstGeom prst="rect">
            <a:avLst/>
          </a:prstGeom>
          <a:noFill/>
          <a:ln/>
        </p:spPr>
        <p:txBody>
          <a:bodyPr wrap="non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Le </a:t>
            </a:r>
            <a:pPr algn="l" indent="0" marL="0">
              <a:lnSpc>
                <a:spcPts val="2500"/>
              </a:lnSpc>
              <a:buNone/>
            </a:pPr>
            <a:r>
              <a:rPr lang="en-US" sz="1550" b="1" dirty="0">
                <a:solidFill>
                  <a:srgbClr val="333F70"/>
                </a:solidFill>
                <a:latin typeface="Open Sans" pitchFamily="34" charset="0"/>
                <a:ea typeface="Open Sans" pitchFamily="34" charset="-122"/>
                <a:cs typeface="Open Sans" pitchFamily="34" charset="-120"/>
              </a:rPr>
              <a:t>droit commercial</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est la branche de droit privé qui régit les commerçant et les opérations commerciales.</a:t>
            </a:r>
            <a:endParaRPr lang="en-US" sz="1550" dirty="0"/>
          </a:p>
        </p:txBody>
      </p:sp>
      <p:sp>
        <p:nvSpPr>
          <p:cNvPr id="4" name="Text 2"/>
          <p:cNvSpPr/>
          <p:nvPr/>
        </p:nvSpPr>
        <p:spPr>
          <a:xfrm>
            <a:off x="793790" y="4221361"/>
            <a:ext cx="13042821" cy="317540"/>
          </a:xfrm>
          <a:prstGeom prst="rect">
            <a:avLst/>
          </a:prstGeom>
          <a:noFill/>
          <a:ln/>
        </p:spPr>
        <p:txBody>
          <a:bodyPr wrap="non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Cette définition illustre les deux conceptions possibles du droit commercial :</a:t>
            </a:r>
            <a:endParaRPr lang="en-US" sz="1550" dirty="0"/>
          </a:p>
        </p:txBody>
      </p:sp>
      <p:sp>
        <p:nvSpPr>
          <p:cNvPr id="5" name="Text 3"/>
          <p:cNvSpPr/>
          <p:nvPr/>
        </p:nvSpPr>
        <p:spPr>
          <a:xfrm>
            <a:off x="793790" y="4762143"/>
            <a:ext cx="13042821"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333F70"/>
                </a:solidFill>
                <a:latin typeface="Open Sans" pitchFamily="34" charset="0"/>
                <a:ea typeface="Open Sans" pitchFamily="34" charset="-122"/>
                <a:cs typeface="Open Sans" pitchFamily="34" charset="-120"/>
              </a:rPr>
              <a:t>La conception </a:t>
            </a:r>
            <a:pPr algn="l" indent="0" marL="0">
              <a:lnSpc>
                <a:spcPts val="2500"/>
              </a:lnSpc>
              <a:buNone/>
            </a:pPr>
            <a:r>
              <a:rPr lang="en-US" sz="1550" b="1" dirty="0">
                <a:solidFill>
                  <a:srgbClr val="333F70"/>
                </a:solidFill>
                <a:latin typeface="Open Sans" pitchFamily="34" charset="0"/>
                <a:ea typeface="Open Sans" pitchFamily="34" charset="-122"/>
                <a:cs typeface="Open Sans" pitchFamily="34" charset="-120"/>
              </a:rPr>
              <a:t>subjective</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 le droit commercial est le droit des commerçants ;</a:t>
            </a:r>
            <a:endParaRPr lang="en-US" sz="1550" dirty="0"/>
          </a:p>
        </p:txBody>
      </p:sp>
      <p:sp>
        <p:nvSpPr>
          <p:cNvPr id="6" name="Text 4"/>
          <p:cNvSpPr/>
          <p:nvPr/>
        </p:nvSpPr>
        <p:spPr>
          <a:xfrm>
            <a:off x="793790" y="5149096"/>
            <a:ext cx="13042821"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333F70"/>
                </a:solidFill>
                <a:latin typeface="Open Sans" pitchFamily="34" charset="0"/>
                <a:ea typeface="Open Sans" pitchFamily="34" charset="-122"/>
                <a:cs typeface="Open Sans" pitchFamily="34" charset="-120"/>
              </a:rPr>
              <a:t>La conception </a:t>
            </a:r>
            <a:pPr algn="l" indent="0" marL="0">
              <a:lnSpc>
                <a:spcPts val="2500"/>
              </a:lnSpc>
              <a:buNone/>
            </a:pPr>
            <a:r>
              <a:rPr lang="en-US" sz="1550" b="1" dirty="0">
                <a:solidFill>
                  <a:srgbClr val="333F70"/>
                </a:solidFill>
                <a:latin typeface="Open Sans" pitchFamily="34" charset="0"/>
                <a:ea typeface="Open Sans" pitchFamily="34" charset="-122"/>
                <a:cs typeface="Open Sans" pitchFamily="34" charset="-120"/>
              </a:rPr>
              <a:t>objective</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 le droit commercial est le droit des opérations commerciales (actes de commerce et fonds de commerce).</a:t>
            </a:r>
            <a:endParaRPr lang="en-US" sz="155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sp>
        <p:nvSpPr>
          <p:cNvPr id="2" name="Text 0"/>
          <p:cNvSpPr/>
          <p:nvPr/>
        </p:nvSpPr>
        <p:spPr>
          <a:xfrm>
            <a:off x="793790" y="3115151"/>
            <a:ext cx="5775127" cy="496133"/>
          </a:xfrm>
          <a:prstGeom prst="rect">
            <a:avLst/>
          </a:prstGeom>
          <a:noFill/>
          <a:ln/>
        </p:spPr>
        <p:txBody>
          <a:bodyPr wrap="none" lIns="0" tIns="0" rIns="0" bIns="0" rtlCol="0" anchor="t"/>
          <a:lstStyle/>
          <a:p>
            <a:pPr algn="l" indent="0" marL="0">
              <a:lnSpc>
                <a:spcPts val="3900"/>
              </a:lnSpc>
              <a:buNone/>
            </a:pPr>
            <a:r>
              <a:rPr lang="en-US" sz="3100" b="1" dirty="0">
                <a:solidFill>
                  <a:srgbClr val="333F70"/>
                </a:solidFill>
                <a:latin typeface="Unbounded Bold" pitchFamily="34" charset="0"/>
                <a:ea typeface="Unbounded Bold" pitchFamily="34" charset="-122"/>
                <a:cs typeface="Unbounded Bold" pitchFamily="34" charset="-120"/>
              </a:rPr>
              <a:t>A. Les sources internes</a:t>
            </a:r>
            <a:endParaRPr lang="en-US" sz="3100" dirty="0"/>
          </a:p>
        </p:txBody>
      </p:sp>
      <p:sp>
        <p:nvSpPr>
          <p:cNvPr id="3" name="Text 1"/>
          <p:cNvSpPr/>
          <p:nvPr/>
        </p:nvSpPr>
        <p:spPr>
          <a:xfrm>
            <a:off x="793790" y="3809643"/>
            <a:ext cx="2977039" cy="372070"/>
          </a:xfrm>
          <a:prstGeom prst="rect">
            <a:avLst/>
          </a:prstGeom>
          <a:noFill/>
          <a:ln/>
        </p:spPr>
        <p:txBody>
          <a:bodyPr wrap="none" lIns="0" tIns="0" rIns="0" bIns="0" rtlCol="0" anchor="t"/>
          <a:lstStyle/>
          <a:p>
            <a:pPr algn="l" indent="0" marL="0">
              <a:lnSpc>
                <a:spcPts val="2900"/>
              </a:lnSpc>
              <a:buNone/>
            </a:pPr>
            <a:r>
              <a:rPr lang="en-US" sz="2300" b="1" dirty="0">
                <a:solidFill>
                  <a:srgbClr val="333F70"/>
                </a:solidFill>
                <a:latin typeface="Unbounded Bold" pitchFamily="34" charset="0"/>
                <a:ea typeface="Unbounded Bold" pitchFamily="34" charset="-122"/>
                <a:cs typeface="Unbounded Bold" pitchFamily="34" charset="-120"/>
              </a:rPr>
              <a:t>1. La loi</a:t>
            </a:r>
            <a:endParaRPr lang="en-US" sz="2300" dirty="0"/>
          </a:p>
        </p:txBody>
      </p:sp>
      <p:sp>
        <p:nvSpPr>
          <p:cNvPr id="4" name="Text 2"/>
          <p:cNvSpPr/>
          <p:nvPr/>
        </p:nvSpPr>
        <p:spPr>
          <a:xfrm>
            <a:off x="793790" y="4479369"/>
            <a:ext cx="13042821"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La loi constitue la source principale du droit commercial en France. Elle s'exprime à travers différents textes, principalement le Code de commerce, mais également d'autres codes et textes législatifs.</a:t>
            </a:r>
            <a:endParaRPr lang="en-US" sz="155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spTree>
      <p:nvGrpSpPr>
        <p:cNvPr id="1" name=""/>
        <p:cNvGrpSpPr/>
        <p:nvPr/>
      </p:nvGrpSpPr>
      <p:grpSpPr>
        <a:xfrm>
          <a:off x="0" y="0"/>
          <a:ext cx="0" cy="0"/>
          <a:chOff x="0" y="0"/>
          <a:chExt cx="0" cy="0"/>
        </a:xfrm>
      </p:grpSpPr>
      <p:sp>
        <p:nvSpPr>
          <p:cNvPr id="2" name="Text 0"/>
          <p:cNvSpPr/>
          <p:nvPr/>
        </p:nvSpPr>
        <p:spPr>
          <a:xfrm>
            <a:off x="793790" y="2713196"/>
            <a:ext cx="4053721" cy="372070"/>
          </a:xfrm>
          <a:prstGeom prst="rect">
            <a:avLst/>
          </a:prstGeom>
          <a:noFill/>
          <a:ln/>
        </p:spPr>
        <p:txBody>
          <a:bodyPr wrap="none" lIns="0" tIns="0" rIns="0" bIns="0" rtlCol="0" anchor="t"/>
          <a:lstStyle/>
          <a:p>
            <a:pPr algn="l" indent="0" marL="0">
              <a:lnSpc>
                <a:spcPts val="2900"/>
              </a:lnSpc>
              <a:buNone/>
            </a:pPr>
            <a:r>
              <a:rPr lang="en-US" sz="2300" b="1" dirty="0">
                <a:solidFill>
                  <a:srgbClr val="333F70"/>
                </a:solidFill>
                <a:latin typeface="Unbounded Bold" pitchFamily="34" charset="0"/>
                <a:ea typeface="Unbounded Bold" pitchFamily="34" charset="-122"/>
                <a:cs typeface="Unbounded Bold" pitchFamily="34" charset="-120"/>
              </a:rPr>
              <a:t>Le code de commerce</a:t>
            </a:r>
            <a:endParaRPr lang="en-US" sz="2300" dirty="0"/>
          </a:p>
        </p:txBody>
      </p:sp>
      <p:sp>
        <p:nvSpPr>
          <p:cNvPr id="3" name="Text 1"/>
          <p:cNvSpPr/>
          <p:nvPr/>
        </p:nvSpPr>
        <p:spPr>
          <a:xfrm>
            <a:off x="793790" y="3482102"/>
            <a:ext cx="13042821" cy="317540"/>
          </a:xfrm>
          <a:prstGeom prst="rect">
            <a:avLst/>
          </a:prstGeom>
          <a:noFill/>
          <a:ln/>
        </p:spPr>
        <p:txBody>
          <a:bodyPr wrap="non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Promulgué initialement en 1807 par Napoléon 1er, celui-ci va ensuite faire l'objet de nombreuses réformes.</a:t>
            </a:r>
            <a:endParaRPr lang="en-US" sz="1550" dirty="0"/>
          </a:p>
        </p:txBody>
      </p:sp>
      <p:sp>
        <p:nvSpPr>
          <p:cNvPr id="4" name="Text 2"/>
          <p:cNvSpPr/>
          <p:nvPr/>
        </p:nvSpPr>
        <p:spPr>
          <a:xfrm>
            <a:off x="793790" y="4022884"/>
            <a:ext cx="13042821"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L'ordonnance du 18 septembre 2000, a entièrement revu le Code de commerce : c'est une </a:t>
            </a:r>
            <a:pPr algn="l" indent="0" marL="0">
              <a:lnSpc>
                <a:spcPts val="2500"/>
              </a:lnSpc>
              <a:buNone/>
            </a:pPr>
            <a:r>
              <a:rPr lang="en-US" sz="1550" b="1" dirty="0">
                <a:solidFill>
                  <a:srgbClr val="333F70"/>
                </a:solidFill>
                <a:latin typeface="Open Sans" pitchFamily="34" charset="0"/>
                <a:ea typeface="Open Sans" pitchFamily="34" charset="-122"/>
                <a:cs typeface="Open Sans" pitchFamily="34" charset="-120"/>
              </a:rPr>
              <a:t>codification à droit constant</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qui consiste à changer la forme, la structure du code, la numérotation des lois et règlements, sans modifier le contenu global du droit. </a:t>
            </a:r>
            <a:endParaRPr lang="en-US" sz="1550" dirty="0"/>
          </a:p>
        </p:txBody>
      </p:sp>
      <p:sp>
        <p:nvSpPr>
          <p:cNvPr id="5" name="Text 3"/>
          <p:cNvSpPr/>
          <p:nvPr/>
        </p:nvSpPr>
        <p:spPr>
          <a:xfrm>
            <a:off x="793790" y="4881205"/>
            <a:ext cx="13042821"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Cette codification s'est achevée en 2007, avec la codification, à droit constant également, de la partie réglementaire, et en 2009 avec la partie des arrêtés.</a:t>
            </a:r>
            <a:endParaRPr lang="en-US" sz="155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spTree>
      <p:nvGrpSpPr>
        <p:cNvPr id="1" name=""/>
        <p:cNvGrpSpPr/>
        <p:nvPr/>
      </p:nvGrpSpPr>
      <p:grpSpPr>
        <a:xfrm>
          <a:off x="0" y="0"/>
          <a:ext cx="0" cy="0"/>
          <a:chOff x="0" y="0"/>
          <a:chExt cx="0" cy="0"/>
        </a:xfrm>
      </p:grpSpPr>
      <p:sp>
        <p:nvSpPr>
          <p:cNvPr id="2" name="Text 0"/>
          <p:cNvSpPr/>
          <p:nvPr/>
        </p:nvSpPr>
        <p:spPr>
          <a:xfrm>
            <a:off x="793790" y="2527935"/>
            <a:ext cx="6542246" cy="372070"/>
          </a:xfrm>
          <a:prstGeom prst="rect">
            <a:avLst/>
          </a:prstGeom>
          <a:noFill/>
          <a:ln/>
        </p:spPr>
        <p:txBody>
          <a:bodyPr wrap="none" lIns="0" tIns="0" rIns="0" bIns="0" rtlCol="0" anchor="t"/>
          <a:lstStyle/>
          <a:p>
            <a:pPr algn="l" indent="0" marL="0">
              <a:lnSpc>
                <a:spcPts val="2900"/>
              </a:lnSpc>
              <a:buNone/>
            </a:pPr>
            <a:r>
              <a:rPr lang="en-US" sz="2300" b="1" dirty="0">
                <a:solidFill>
                  <a:srgbClr val="333F70"/>
                </a:solidFill>
                <a:latin typeface="Unbounded Bold" pitchFamily="34" charset="0"/>
                <a:ea typeface="Unbounded Bold" pitchFamily="34" charset="-122"/>
                <a:cs typeface="Unbounded Bold" pitchFamily="34" charset="-120"/>
              </a:rPr>
              <a:t>Les textes hors du Code commerce</a:t>
            </a:r>
            <a:endParaRPr lang="en-US" sz="2300" dirty="0"/>
          </a:p>
        </p:txBody>
      </p:sp>
      <p:sp>
        <p:nvSpPr>
          <p:cNvPr id="3" name="Shape 1"/>
          <p:cNvSpPr/>
          <p:nvPr/>
        </p:nvSpPr>
        <p:spPr>
          <a:xfrm>
            <a:off x="793790" y="3123248"/>
            <a:ext cx="6422231" cy="2578418"/>
          </a:xfrm>
          <a:prstGeom prst="roundRect">
            <a:avLst>
              <a:gd name="adj" fmla="val 3233"/>
            </a:avLst>
          </a:prstGeom>
          <a:solidFill>
            <a:srgbClr val="FFFFFF"/>
          </a:solidFill>
          <a:ln w="22860">
            <a:solidFill>
              <a:srgbClr val="BCDBD4"/>
            </a:solidFill>
            <a:prstDash val="solid"/>
          </a:ln>
        </p:spPr>
      </p:sp>
      <p:sp>
        <p:nvSpPr>
          <p:cNvPr id="4" name="Text 2"/>
          <p:cNvSpPr/>
          <p:nvPr/>
        </p:nvSpPr>
        <p:spPr>
          <a:xfrm>
            <a:off x="1015008" y="3344466"/>
            <a:ext cx="2743557"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Textes décodifiés</a:t>
            </a:r>
            <a:endParaRPr lang="en-US" sz="1950" dirty="0"/>
          </a:p>
        </p:txBody>
      </p:sp>
      <p:sp>
        <p:nvSpPr>
          <p:cNvPr id="5" name="Text 3"/>
          <p:cNvSpPr/>
          <p:nvPr/>
        </p:nvSpPr>
        <p:spPr>
          <a:xfrm>
            <a:off x="1015008" y="3773686"/>
            <a:ext cx="5979795"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Certaines dispositions du droit commercial ont été décodifiées avant 2000 et ne sont pas reprises dans le Code de commerce.</a:t>
            </a:r>
            <a:endParaRPr lang="en-US" sz="1550" dirty="0"/>
          </a:p>
        </p:txBody>
      </p:sp>
      <p:sp>
        <p:nvSpPr>
          <p:cNvPr id="6" name="Text 4"/>
          <p:cNvSpPr/>
          <p:nvPr/>
        </p:nvSpPr>
        <p:spPr>
          <a:xfrm>
            <a:off x="1015008" y="4527828"/>
            <a:ext cx="5979795"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On retrouve donc des règles dans le code civil, dans le code de la consommation…</a:t>
            </a:r>
            <a:endParaRPr lang="en-US" sz="1550" dirty="0"/>
          </a:p>
        </p:txBody>
      </p:sp>
      <p:sp>
        <p:nvSpPr>
          <p:cNvPr id="7" name="Shape 5"/>
          <p:cNvSpPr/>
          <p:nvPr/>
        </p:nvSpPr>
        <p:spPr>
          <a:xfrm>
            <a:off x="7414379" y="3123248"/>
            <a:ext cx="6422231" cy="2578418"/>
          </a:xfrm>
          <a:prstGeom prst="roundRect">
            <a:avLst>
              <a:gd name="adj" fmla="val 3233"/>
            </a:avLst>
          </a:prstGeom>
          <a:solidFill>
            <a:srgbClr val="FFFFFF"/>
          </a:solidFill>
          <a:ln w="22860">
            <a:solidFill>
              <a:srgbClr val="BCDBD4"/>
            </a:solidFill>
            <a:prstDash val="solid"/>
          </a:ln>
        </p:spPr>
      </p:sp>
      <p:sp>
        <p:nvSpPr>
          <p:cNvPr id="8" name="Text 6"/>
          <p:cNvSpPr/>
          <p:nvPr/>
        </p:nvSpPr>
        <p:spPr>
          <a:xfrm>
            <a:off x="7635597" y="3344466"/>
            <a:ext cx="2480905"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Le Code civil</a:t>
            </a:r>
            <a:endParaRPr lang="en-US" sz="1950" dirty="0"/>
          </a:p>
        </p:txBody>
      </p:sp>
      <p:sp>
        <p:nvSpPr>
          <p:cNvPr id="9" name="Text 7"/>
          <p:cNvSpPr/>
          <p:nvPr/>
        </p:nvSpPr>
        <p:spPr>
          <a:xfrm>
            <a:off x="7635597" y="3773686"/>
            <a:ext cx="5979795"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Parmi ces sources hors du Code de commerce, il faut avoir une attention particulière pour le Code civil.</a:t>
            </a:r>
            <a:endParaRPr lang="en-US" sz="1550" dirty="0"/>
          </a:p>
        </p:txBody>
      </p:sp>
      <p:sp>
        <p:nvSpPr>
          <p:cNvPr id="10" name="Text 8"/>
          <p:cNvSpPr/>
          <p:nvPr/>
        </p:nvSpPr>
        <p:spPr>
          <a:xfrm>
            <a:off x="7635597" y="4527828"/>
            <a:ext cx="5979795" cy="95261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Le Code civil contient le droit commun des obligations : il y a des règles d'ordre public et d'autres s'appliquent en raison du silence du Code de commerce sur les points concernés.</a:t>
            </a:r>
            <a:endParaRPr lang="en-US" sz="155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spTree>
      <p:nvGrpSpPr>
        <p:cNvPr id="1" name=""/>
        <p:cNvGrpSpPr/>
        <p:nvPr/>
      </p:nvGrpSpPr>
      <p:grpSpPr>
        <a:xfrm>
          <a:off x="0" y="0"/>
          <a:ext cx="0" cy="0"/>
          <a:chOff x="0" y="0"/>
          <a:chExt cx="0" cy="0"/>
        </a:xfrm>
      </p:grpSpPr>
      <p:sp>
        <p:nvSpPr>
          <p:cNvPr id="2" name="Text 0"/>
          <p:cNvSpPr/>
          <p:nvPr/>
        </p:nvSpPr>
        <p:spPr>
          <a:xfrm>
            <a:off x="793790" y="1699736"/>
            <a:ext cx="5163503" cy="372070"/>
          </a:xfrm>
          <a:prstGeom prst="rect">
            <a:avLst/>
          </a:prstGeom>
          <a:noFill/>
          <a:ln/>
        </p:spPr>
        <p:txBody>
          <a:bodyPr wrap="none" lIns="0" tIns="0" rIns="0" bIns="0" rtlCol="0" anchor="t"/>
          <a:lstStyle/>
          <a:p>
            <a:pPr algn="l" indent="0" marL="0">
              <a:lnSpc>
                <a:spcPts val="2900"/>
              </a:lnSpc>
              <a:buNone/>
            </a:pPr>
            <a:r>
              <a:rPr lang="en-US" sz="2300" b="1" dirty="0">
                <a:solidFill>
                  <a:srgbClr val="333F70"/>
                </a:solidFill>
                <a:latin typeface="Unbounded Bold" pitchFamily="34" charset="0"/>
                <a:ea typeface="Unbounded Bold" pitchFamily="34" charset="-122"/>
                <a:cs typeface="Unbounded Bold" pitchFamily="34" charset="-120"/>
              </a:rPr>
              <a:t>2. La coutume et les usages</a:t>
            </a:r>
            <a:endParaRPr lang="en-US" sz="2300" dirty="0"/>
          </a:p>
        </p:txBody>
      </p:sp>
      <p:sp>
        <p:nvSpPr>
          <p:cNvPr id="3" name="Text 1"/>
          <p:cNvSpPr/>
          <p:nvPr/>
        </p:nvSpPr>
        <p:spPr>
          <a:xfrm>
            <a:off x="793790" y="2468642"/>
            <a:ext cx="13042821"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La coutume et les usages sont importants en matière commercial puisqu'ils ont pour la plupart été consacrés dans les textes par le législateur. </a:t>
            </a:r>
            <a:pPr algn="l" indent="0" marL="0">
              <a:lnSpc>
                <a:spcPts val="2500"/>
              </a:lnSpc>
              <a:buNone/>
            </a:pPr>
            <a:r>
              <a:rPr lang="en-US" sz="1550" u="sng" dirty="0">
                <a:solidFill>
                  <a:srgbClr val="333F70"/>
                </a:solidFill>
                <a:latin typeface="Open Sans" pitchFamily="34" charset="0"/>
                <a:ea typeface="Open Sans" pitchFamily="34" charset="-122"/>
                <a:cs typeface="Open Sans" pitchFamily="34" charset="-120"/>
              </a:rPr>
              <a:t>La qualité de commerçant des juges facilite la connaissance de ces règles professionnelles.</a:t>
            </a:r>
            <a:endParaRPr lang="en-US" sz="1550" dirty="0"/>
          </a:p>
        </p:txBody>
      </p:sp>
      <p:sp>
        <p:nvSpPr>
          <p:cNvPr id="4" name="Shape 2"/>
          <p:cNvSpPr/>
          <p:nvPr/>
        </p:nvSpPr>
        <p:spPr>
          <a:xfrm>
            <a:off x="793790" y="3326963"/>
            <a:ext cx="6422231" cy="3202781"/>
          </a:xfrm>
          <a:prstGeom prst="roundRect">
            <a:avLst>
              <a:gd name="adj" fmla="val 2603"/>
            </a:avLst>
          </a:prstGeom>
          <a:solidFill>
            <a:srgbClr val="D6F5EE"/>
          </a:solidFill>
          <a:ln w="7620">
            <a:solidFill>
              <a:srgbClr val="BCDBD4"/>
            </a:solidFill>
            <a:prstDash val="solid"/>
          </a:ln>
        </p:spPr>
      </p:sp>
      <p:sp>
        <p:nvSpPr>
          <p:cNvPr id="5" name="Text 3"/>
          <p:cNvSpPr/>
          <p:nvPr/>
        </p:nvSpPr>
        <p:spPr>
          <a:xfrm>
            <a:off x="999768" y="3532942"/>
            <a:ext cx="4194096"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Coutume ou usage de droit</a:t>
            </a:r>
            <a:endParaRPr lang="en-US" sz="1950" dirty="0"/>
          </a:p>
        </p:txBody>
      </p:sp>
      <p:sp>
        <p:nvSpPr>
          <p:cNvPr id="6" name="Text 4"/>
          <p:cNvSpPr/>
          <p:nvPr/>
        </p:nvSpPr>
        <p:spPr>
          <a:xfrm>
            <a:off x="999768" y="3962162"/>
            <a:ext cx="6010275" cy="952619"/>
          </a:xfrm>
          <a:prstGeom prst="rect">
            <a:avLst/>
          </a:prstGeom>
          <a:noFill/>
          <a:ln/>
        </p:spPr>
        <p:txBody>
          <a:bodyPr wrap="square" lIns="0" tIns="0" rIns="0" bIns="0" rtlCol="0" anchor="t"/>
          <a:lstStyle/>
          <a:p>
            <a:pPr algn="l" marL="342900" indent="-342900">
              <a:lnSpc>
                <a:spcPts val="2500"/>
              </a:lnSpc>
              <a:buSzPct val="100000"/>
              <a:buChar char="•"/>
            </a:pPr>
            <a:r>
              <a:rPr lang="en-US" sz="1550" u="sng" dirty="0">
                <a:solidFill>
                  <a:srgbClr val="F44444"/>
                </a:solidFill>
                <a:latin typeface="Open Sans" pitchFamily="34" charset="0"/>
                <a:ea typeface="Open Sans" pitchFamily="34" charset="-122"/>
                <a:cs typeface="Open Sans" pitchFamily="34" charset="-120"/>
              </a:rPr>
              <a:t>Elle est similaire à une loi générale, est obligatoire et peut même déroger au droit commun</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(exemple la solidarité est présumée, contrairement au droit civil).</a:t>
            </a:r>
            <a:endParaRPr lang="en-US" sz="1550" dirty="0"/>
          </a:p>
        </p:txBody>
      </p:sp>
      <p:sp>
        <p:nvSpPr>
          <p:cNvPr id="7" name="Text 5"/>
          <p:cNvSpPr/>
          <p:nvPr/>
        </p:nvSpPr>
        <p:spPr>
          <a:xfrm>
            <a:off x="999768" y="4984194"/>
            <a:ext cx="6010275" cy="635079"/>
          </a:xfrm>
          <a:prstGeom prst="rect">
            <a:avLst/>
          </a:prstGeom>
          <a:noFill/>
          <a:ln/>
        </p:spPr>
        <p:txBody>
          <a:bodyPr wrap="square" lIns="0" tIns="0" rIns="0" bIns="0" rtlCol="0" anchor="t"/>
          <a:lstStyle/>
          <a:p>
            <a:pPr algn="l" marL="342900" indent="-342900">
              <a:lnSpc>
                <a:spcPts val="2500"/>
              </a:lnSpc>
              <a:buSzPct val="100000"/>
              <a:buChar char="•"/>
            </a:pPr>
            <a:r>
              <a:rPr lang="en-US" sz="1550" dirty="0">
                <a:solidFill>
                  <a:srgbClr val="333F70"/>
                </a:solidFill>
                <a:latin typeface="Open Sans" pitchFamily="34" charset="0"/>
                <a:ea typeface="Open Sans" pitchFamily="34" charset="-122"/>
                <a:cs typeface="Open Sans" pitchFamily="34" charset="-120"/>
              </a:rPr>
              <a:t>La jurisprudence a consacré son existence et son caractère obligatoire.</a:t>
            </a:r>
            <a:endParaRPr lang="en-US" sz="1550" dirty="0"/>
          </a:p>
        </p:txBody>
      </p:sp>
      <p:sp>
        <p:nvSpPr>
          <p:cNvPr id="8" name="Text 6"/>
          <p:cNvSpPr/>
          <p:nvPr/>
        </p:nvSpPr>
        <p:spPr>
          <a:xfrm>
            <a:off x="999768" y="5688687"/>
            <a:ext cx="6010275" cy="635079"/>
          </a:xfrm>
          <a:prstGeom prst="rect">
            <a:avLst/>
          </a:prstGeom>
          <a:noFill/>
          <a:ln/>
        </p:spPr>
        <p:txBody>
          <a:bodyPr wrap="square" lIns="0" tIns="0" rIns="0" bIns="0" rtlCol="0" anchor="t"/>
          <a:lstStyle/>
          <a:p>
            <a:pPr algn="l" marL="342900" indent="-342900">
              <a:lnSpc>
                <a:spcPts val="2500"/>
              </a:lnSpc>
              <a:buSzPct val="100000"/>
              <a:buChar char="•"/>
            </a:pPr>
            <a:r>
              <a:rPr lang="en-US" sz="1550" dirty="0">
                <a:solidFill>
                  <a:srgbClr val="333F70"/>
                </a:solidFill>
                <a:latin typeface="Open Sans" pitchFamily="34" charset="0"/>
                <a:ea typeface="Open Sans" pitchFamily="34" charset="-122"/>
                <a:cs typeface="Open Sans" pitchFamily="34" charset="-120"/>
              </a:rPr>
              <a:t>Elle s'applique dans le silence du contrat, n'a pas besoin d'être prouvée et s'impose au juge.</a:t>
            </a:r>
            <a:endParaRPr lang="en-US" sz="1550" dirty="0"/>
          </a:p>
        </p:txBody>
      </p:sp>
      <p:sp>
        <p:nvSpPr>
          <p:cNvPr id="9" name="Shape 7"/>
          <p:cNvSpPr/>
          <p:nvPr/>
        </p:nvSpPr>
        <p:spPr>
          <a:xfrm>
            <a:off x="7414379" y="3326963"/>
            <a:ext cx="6422231" cy="3202781"/>
          </a:xfrm>
          <a:prstGeom prst="roundRect">
            <a:avLst>
              <a:gd name="adj" fmla="val 2603"/>
            </a:avLst>
          </a:prstGeom>
          <a:solidFill>
            <a:srgbClr val="D6F5EE"/>
          </a:solidFill>
          <a:ln w="7620">
            <a:solidFill>
              <a:srgbClr val="BCDBD4"/>
            </a:solidFill>
            <a:prstDash val="solid"/>
          </a:ln>
        </p:spPr>
      </p:sp>
      <p:sp>
        <p:nvSpPr>
          <p:cNvPr id="10" name="Text 8"/>
          <p:cNvSpPr/>
          <p:nvPr/>
        </p:nvSpPr>
        <p:spPr>
          <a:xfrm>
            <a:off x="7620357" y="3532942"/>
            <a:ext cx="4006096"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Coutume ou usage de fait</a:t>
            </a:r>
            <a:endParaRPr lang="en-US" sz="1950" dirty="0"/>
          </a:p>
        </p:txBody>
      </p:sp>
      <p:sp>
        <p:nvSpPr>
          <p:cNvPr id="11" name="Text 9"/>
          <p:cNvSpPr/>
          <p:nvPr/>
        </p:nvSpPr>
        <p:spPr>
          <a:xfrm>
            <a:off x="7620357" y="3962162"/>
            <a:ext cx="6010275" cy="635079"/>
          </a:xfrm>
          <a:prstGeom prst="rect">
            <a:avLst/>
          </a:prstGeom>
          <a:noFill/>
          <a:ln/>
        </p:spPr>
        <p:txBody>
          <a:bodyPr wrap="square" lIns="0" tIns="0" rIns="0" bIns="0" rtlCol="0" anchor="t"/>
          <a:lstStyle/>
          <a:p>
            <a:pPr algn="l" marL="342900" indent="-342900">
              <a:lnSpc>
                <a:spcPts val="2500"/>
              </a:lnSpc>
              <a:buSzPct val="100000"/>
              <a:buChar char="•"/>
            </a:pPr>
            <a:r>
              <a:rPr lang="en-US" sz="1550" dirty="0">
                <a:solidFill>
                  <a:srgbClr val="333F70"/>
                </a:solidFill>
                <a:latin typeface="Open Sans" pitchFamily="34" charset="0"/>
                <a:ea typeface="Open Sans" pitchFamily="34" charset="-122"/>
                <a:cs typeface="Open Sans" pitchFamily="34" charset="-120"/>
              </a:rPr>
              <a:t>C'est une pratique professionnelle, en général locale, suivie par les commerçants.</a:t>
            </a:r>
            <a:endParaRPr lang="en-US" sz="1550" dirty="0"/>
          </a:p>
        </p:txBody>
      </p:sp>
      <p:sp>
        <p:nvSpPr>
          <p:cNvPr id="12" name="Text 10"/>
          <p:cNvSpPr/>
          <p:nvPr/>
        </p:nvSpPr>
        <p:spPr>
          <a:xfrm>
            <a:off x="7620357" y="4666655"/>
            <a:ext cx="6010275" cy="635079"/>
          </a:xfrm>
          <a:prstGeom prst="rect">
            <a:avLst/>
          </a:prstGeom>
          <a:noFill/>
          <a:ln/>
        </p:spPr>
        <p:txBody>
          <a:bodyPr wrap="square" lIns="0" tIns="0" rIns="0" bIns="0" rtlCol="0" anchor="t"/>
          <a:lstStyle/>
          <a:p>
            <a:pPr algn="l" marL="342900" indent="-342900">
              <a:lnSpc>
                <a:spcPts val="2500"/>
              </a:lnSpc>
              <a:buSzPct val="100000"/>
              <a:buChar char="•"/>
            </a:pPr>
            <a:r>
              <a:rPr lang="en-US" sz="1550" u="sng" dirty="0">
                <a:solidFill>
                  <a:srgbClr val="F44444"/>
                </a:solidFill>
                <a:latin typeface="Open Sans" pitchFamily="34" charset="0"/>
                <a:ea typeface="Open Sans" pitchFamily="34" charset="-122"/>
                <a:cs typeface="Open Sans" pitchFamily="34" charset="-120"/>
              </a:rPr>
              <a:t>Elle ne peut déroger à la loi et un contrat commercial peut l'écarter.</a:t>
            </a:r>
            <a:endParaRPr lang="en-US" sz="1550" dirty="0"/>
          </a:p>
        </p:txBody>
      </p:sp>
      <p:sp>
        <p:nvSpPr>
          <p:cNvPr id="13" name="Text 11"/>
          <p:cNvSpPr/>
          <p:nvPr/>
        </p:nvSpPr>
        <p:spPr>
          <a:xfrm>
            <a:off x="7620357" y="5371148"/>
            <a:ext cx="6010275" cy="952619"/>
          </a:xfrm>
          <a:prstGeom prst="rect">
            <a:avLst/>
          </a:prstGeom>
          <a:noFill/>
          <a:ln/>
        </p:spPr>
        <p:txBody>
          <a:bodyPr wrap="square" lIns="0" tIns="0" rIns="0" bIns="0" rtlCol="0" anchor="t"/>
          <a:lstStyle/>
          <a:p>
            <a:pPr algn="l" marL="342900" indent="-342900">
              <a:lnSpc>
                <a:spcPts val="2500"/>
              </a:lnSpc>
              <a:buSzPct val="100000"/>
              <a:buChar char="•"/>
            </a:pPr>
            <a:r>
              <a:rPr lang="en-US" sz="1550" dirty="0">
                <a:solidFill>
                  <a:srgbClr val="333F70"/>
                </a:solidFill>
                <a:latin typeface="Open Sans" pitchFamily="34" charset="0"/>
                <a:ea typeface="Open Sans" pitchFamily="34" charset="-122"/>
                <a:cs typeface="Open Sans" pitchFamily="34" charset="-120"/>
              </a:rPr>
              <a:t>Leur existence se fait souvent à travers les Parères (attestation délivrée par les chambres de commerce ou les syndicats professionnels).</a:t>
            </a:r>
            <a:endParaRPr lang="en-US" sz="155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5486400" cy="8229600"/>
          </a:xfrm>
          <a:prstGeom prst="rect">
            <a:avLst/>
          </a:prstGeom>
        </p:spPr>
      </p:pic>
      <p:sp>
        <p:nvSpPr>
          <p:cNvPr id="3" name="Text 0"/>
          <p:cNvSpPr/>
          <p:nvPr/>
        </p:nvSpPr>
        <p:spPr>
          <a:xfrm>
            <a:off x="6280190" y="3658314"/>
            <a:ext cx="3537109" cy="372070"/>
          </a:xfrm>
          <a:prstGeom prst="rect">
            <a:avLst/>
          </a:prstGeom>
          <a:noFill/>
          <a:ln/>
        </p:spPr>
        <p:txBody>
          <a:bodyPr wrap="none" lIns="0" tIns="0" rIns="0" bIns="0" rtlCol="0" anchor="t"/>
          <a:lstStyle/>
          <a:p>
            <a:pPr algn="l" indent="0" marL="0">
              <a:lnSpc>
                <a:spcPts val="2900"/>
              </a:lnSpc>
              <a:buNone/>
            </a:pPr>
            <a:r>
              <a:rPr lang="en-US" sz="2300" b="1" dirty="0">
                <a:solidFill>
                  <a:srgbClr val="333F70"/>
                </a:solidFill>
                <a:latin typeface="Unbounded Bold" pitchFamily="34" charset="0"/>
                <a:ea typeface="Unbounded Bold" pitchFamily="34" charset="-122"/>
                <a:cs typeface="Unbounded Bold" pitchFamily="34" charset="-120"/>
              </a:rPr>
              <a:t>3. La jurisprudence</a:t>
            </a:r>
            <a:endParaRPr lang="en-US" sz="2300" dirty="0"/>
          </a:p>
        </p:txBody>
      </p:sp>
      <p:sp>
        <p:nvSpPr>
          <p:cNvPr id="4" name="Text 1"/>
          <p:cNvSpPr/>
          <p:nvPr/>
        </p:nvSpPr>
        <p:spPr>
          <a:xfrm>
            <a:off x="6280190" y="4253627"/>
            <a:ext cx="7556421" cy="317540"/>
          </a:xfrm>
          <a:prstGeom prst="rect">
            <a:avLst/>
          </a:prstGeom>
          <a:noFill/>
          <a:ln/>
        </p:spPr>
        <p:txBody>
          <a:bodyPr wrap="non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Son rôle est particulièrement important en droit commercial.</a:t>
            </a:r>
            <a:endParaRPr lang="en-US" sz="155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spTree>
      <p:nvGrpSpPr>
        <p:cNvPr id="1" name=""/>
        <p:cNvGrpSpPr/>
        <p:nvPr/>
      </p:nvGrpSpPr>
      <p:grpSpPr>
        <a:xfrm>
          <a:off x="0" y="0"/>
          <a:ext cx="0" cy="0"/>
          <a:chOff x="0" y="0"/>
          <a:chExt cx="0" cy="0"/>
        </a:xfrm>
      </p:grpSpPr>
      <p:sp>
        <p:nvSpPr>
          <p:cNvPr id="2" name="Text 0"/>
          <p:cNvSpPr/>
          <p:nvPr/>
        </p:nvSpPr>
        <p:spPr>
          <a:xfrm>
            <a:off x="542687" y="542687"/>
            <a:ext cx="6381869" cy="254437"/>
          </a:xfrm>
          <a:prstGeom prst="rect">
            <a:avLst/>
          </a:prstGeom>
          <a:noFill/>
          <a:ln/>
        </p:spPr>
        <p:txBody>
          <a:bodyPr wrap="none" lIns="0" tIns="0" rIns="0" bIns="0" rtlCol="0" anchor="t"/>
          <a:lstStyle/>
          <a:p>
            <a:pPr algn="l" indent="0" marL="0">
              <a:lnSpc>
                <a:spcPts val="2000"/>
              </a:lnSpc>
              <a:buNone/>
            </a:pPr>
            <a:r>
              <a:rPr lang="en-US" sz="1600" b="1" dirty="0">
                <a:solidFill>
                  <a:srgbClr val="333F70"/>
                </a:solidFill>
                <a:latin typeface="Unbounded Bold" pitchFamily="34" charset="0"/>
                <a:ea typeface="Unbounded Bold" pitchFamily="34" charset="-122"/>
                <a:cs typeface="Unbounded Bold" pitchFamily="34" charset="-120"/>
              </a:rPr>
              <a:t>La juridiction commerciale (tribunal de commerce)</a:t>
            </a:r>
            <a:endParaRPr lang="en-US" sz="1600" dirty="0"/>
          </a:p>
        </p:txBody>
      </p:sp>
      <p:sp>
        <p:nvSpPr>
          <p:cNvPr id="3" name="Shape 1"/>
          <p:cNvSpPr/>
          <p:nvPr/>
        </p:nvSpPr>
        <p:spPr>
          <a:xfrm>
            <a:off x="542687" y="1068467"/>
            <a:ext cx="4424601" cy="2208371"/>
          </a:xfrm>
          <a:prstGeom prst="roundRect">
            <a:avLst>
              <a:gd name="adj" fmla="val 2581"/>
            </a:avLst>
          </a:prstGeom>
          <a:solidFill>
            <a:srgbClr val="D6F5EE"/>
          </a:solidFill>
          <a:ln w="7620">
            <a:solidFill>
              <a:srgbClr val="BCDBD4"/>
            </a:solidFill>
            <a:prstDash val="solid"/>
          </a:ln>
        </p:spPr>
      </p:sp>
      <p:sp>
        <p:nvSpPr>
          <p:cNvPr id="4" name="Shape 2"/>
          <p:cNvSpPr/>
          <p:nvPr/>
        </p:nvSpPr>
        <p:spPr>
          <a:xfrm>
            <a:off x="685919" y="1211699"/>
            <a:ext cx="407075" cy="407075"/>
          </a:xfrm>
          <a:prstGeom prst="roundRect">
            <a:avLst>
              <a:gd name="adj" fmla="val 22460445"/>
            </a:avLst>
          </a:prstGeom>
          <a:solidFill>
            <a:srgbClr val="26A688"/>
          </a:solidFill>
          <a:ln/>
        </p:spPr>
      </p:sp>
      <p:pic>
        <p:nvPicPr>
          <p:cNvPr id="5" name="Image 0" descr="preencoded.png">    </p:cNvPr>
          <p:cNvPicPr>
            <a:picLocks noChangeAspect="1"/>
          </p:cNvPicPr>
          <p:nvPr/>
        </p:nvPicPr>
        <p:blipFill>
          <a:blip r:embed="rId1"/>
          <a:stretch>
            <a:fillRect/>
          </a:stretch>
        </p:blipFill>
        <p:spPr>
          <a:xfrm>
            <a:off x="797838" y="1300758"/>
            <a:ext cx="183118" cy="228957"/>
          </a:xfrm>
          <a:prstGeom prst="rect">
            <a:avLst/>
          </a:prstGeom>
        </p:spPr>
      </p:pic>
      <p:sp>
        <p:nvSpPr>
          <p:cNvPr id="6" name="Text 3"/>
          <p:cNvSpPr/>
          <p:nvPr/>
        </p:nvSpPr>
        <p:spPr>
          <a:xfrm>
            <a:off x="685919" y="1754386"/>
            <a:ext cx="1696164" cy="212050"/>
          </a:xfrm>
          <a:prstGeom prst="rect">
            <a:avLst/>
          </a:prstGeom>
          <a:noFill/>
          <a:ln/>
        </p:spPr>
        <p:txBody>
          <a:bodyPr wrap="none" lIns="0" tIns="0" rIns="0" bIns="0" rtlCol="0" anchor="t"/>
          <a:lstStyle/>
          <a:p>
            <a:pPr algn="l" indent="0" marL="0">
              <a:lnSpc>
                <a:spcPts val="1650"/>
              </a:lnSpc>
              <a:buNone/>
            </a:pPr>
            <a:r>
              <a:rPr lang="en-US" sz="1300" b="1" dirty="0">
                <a:solidFill>
                  <a:srgbClr val="333F70"/>
                </a:solidFill>
                <a:latin typeface="Unbounded Bold" pitchFamily="34" charset="0"/>
                <a:ea typeface="Unbounded Bold" pitchFamily="34" charset="-122"/>
                <a:cs typeface="Unbounded Bold" pitchFamily="34" charset="-120"/>
              </a:rPr>
              <a:t>Organisation</a:t>
            </a:r>
            <a:endParaRPr lang="en-US" sz="1300" dirty="0"/>
          </a:p>
        </p:txBody>
      </p:sp>
      <p:sp>
        <p:nvSpPr>
          <p:cNvPr id="7" name="Text 4"/>
          <p:cNvSpPr/>
          <p:nvPr/>
        </p:nvSpPr>
        <p:spPr>
          <a:xfrm>
            <a:off x="685919" y="2047756"/>
            <a:ext cx="4138136" cy="651510"/>
          </a:xfrm>
          <a:prstGeom prst="rect">
            <a:avLst/>
          </a:prstGeom>
          <a:noFill/>
          <a:ln/>
        </p:spPr>
        <p:txBody>
          <a:bodyPr wrap="square" lIns="0" tIns="0" rIns="0" bIns="0" rtlCol="0" anchor="t"/>
          <a:lstStyle/>
          <a:p>
            <a:pPr algn="l" indent="0" marL="0">
              <a:lnSpc>
                <a:spcPts val="1700"/>
              </a:lnSpc>
              <a:buNone/>
            </a:pPr>
            <a:r>
              <a:rPr lang="en-US" sz="1050" dirty="0">
                <a:solidFill>
                  <a:srgbClr val="333F70"/>
                </a:solidFill>
                <a:latin typeface="Open Sans" pitchFamily="34" charset="0"/>
                <a:ea typeface="Open Sans" pitchFamily="34" charset="-122"/>
                <a:cs typeface="Open Sans" pitchFamily="34" charset="-120"/>
              </a:rPr>
              <a:t>Il y a un tribunal de commerce auprès de chaque tribunal judiciaire (lequel connaît la matière s'il n'y a pas de tribunal de commerce dans la circonscription).</a:t>
            </a:r>
            <a:endParaRPr lang="en-US" sz="1050" dirty="0"/>
          </a:p>
        </p:txBody>
      </p:sp>
      <p:sp>
        <p:nvSpPr>
          <p:cNvPr id="8" name="Shape 5"/>
          <p:cNvSpPr/>
          <p:nvPr/>
        </p:nvSpPr>
        <p:spPr>
          <a:xfrm>
            <a:off x="5102900" y="1068467"/>
            <a:ext cx="4424601" cy="2208371"/>
          </a:xfrm>
          <a:prstGeom prst="roundRect">
            <a:avLst>
              <a:gd name="adj" fmla="val 2581"/>
            </a:avLst>
          </a:prstGeom>
          <a:solidFill>
            <a:srgbClr val="D6F5EE"/>
          </a:solidFill>
          <a:ln w="7620">
            <a:solidFill>
              <a:srgbClr val="BCDBD4"/>
            </a:solidFill>
            <a:prstDash val="solid"/>
          </a:ln>
        </p:spPr>
      </p:sp>
      <p:sp>
        <p:nvSpPr>
          <p:cNvPr id="9" name="Shape 6"/>
          <p:cNvSpPr/>
          <p:nvPr/>
        </p:nvSpPr>
        <p:spPr>
          <a:xfrm>
            <a:off x="5246132" y="1211699"/>
            <a:ext cx="407075" cy="407075"/>
          </a:xfrm>
          <a:prstGeom prst="roundRect">
            <a:avLst>
              <a:gd name="adj" fmla="val 22460445"/>
            </a:avLst>
          </a:prstGeom>
          <a:solidFill>
            <a:srgbClr val="26A688"/>
          </a:solidFill>
          <a:ln/>
        </p:spPr>
      </p:sp>
      <p:pic>
        <p:nvPicPr>
          <p:cNvPr id="10" name="Image 1" descr="preencoded.png">    </p:cNvPr>
          <p:cNvPicPr>
            <a:picLocks noChangeAspect="1"/>
          </p:cNvPicPr>
          <p:nvPr/>
        </p:nvPicPr>
        <p:blipFill>
          <a:blip r:embed="rId2"/>
          <a:stretch>
            <a:fillRect/>
          </a:stretch>
        </p:blipFill>
        <p:spPr>
          <a:xfrm>
            <a:off x="5358051" y="1300758"/>
            <a:ext cx="183118" cy="228957"/>
          </a:xfrm>
          <a:prstGeom prst="rect">
            <a:avLst/>
          </a:prstGeom>
        </p:spPr>
      </p:pic>
      <p:sp>
        <p:nvSpPr>
          <p:cNvPr id="11" name="Text 7"/>
          <p:cNvSpPr/>
          <p:nvPr/>
        </p:nvSpPr>
        <p:spPr>
          <a:xfrm>
            <a:off x="5246132" y="1754386"/>
            <a:ext cx="1696164" cy="212050"/>
          </a:xfrm>
          <a:prstGeom prst="rect">
            <a:avLst/>
          </a:prstGeom>
          <a:noFill/>
          <a:ln/>
        </p:spPr>
        <p:txBody>
          <a:bodyPr wrap="none" lIns="0" tIns="0" rIns="0" bIns="0" rtlCol="0" anchor="t"/>
          <a:lstStyle/>
          <a:p>
            <a:pPr algn="l" indent="0" marL="0">
              <a:lnSpc>
                <a:spcPts val="1650"/>
              </a:lnSpc>
              <a:buNone/>
            </a:pPr>
            <a:r>
              <a:rPr lang="en-US" sz="1300" b="1" dirty="0">
                <a:solidFill>
                  <a:srgbClr val="333F70"/>
                </a:solidFill>
                <a:latin typeface="Unbounded Bold" pitchFamily="34" charset="0"/>
                <a:ea typeface="Unbounded Bold" pitchFamily="34" charset="-122"/>
                <a:cs typeface="Unbounded Bold" pitchFamily="34" charset="-120"/>
              </a:rPr>
              <a:t>Composition</a:t>
            </a:r>
            <a:endParaRPr lang="en-US" sz="1300" dirty="0"/>
          </a:p>
        </p:txBody>
      </p:sp>
      <p:sp>
        <p:nvSpPr>
          <p:cNvPr id="12" name="Text 8"/>
          <p:cNvSpPr/>
          <p:nvPr/>
        </p:nvSpPr>
        <p:spPr>
          <a:xfrm>
            <a:off x="5246132" y="2047756"/>
            <a:ext cx="4138136" cy="1085850"/>
          </a:xfrm>
          <a:prstGeom prst="rect">
            <a:avLst/>
          </a:prstGeom>
          <a:noFill/>
          <a:ln/>
        </p:spPr>
        <p:txBody>
          <a:bodyPr wrap="square" lIns="0" tIns="0" rIns="0" bIns="0" rtlCol="0" anchor="t"/>
          <a:lstStyle/>
          <a:p>
            <a:pPr algn="l" indent="0" marL="0">
              <a:lnSpc>
                <a:spcPts val="1700"/>
              </a:lnSpc>
              <a:buNone/>
            </a:pPr>
            <a:r>
              <a:rPr lang="en-US" sz="1050" dirty="0">
                <a:solidFill>
                  <a:srgbClr val="333F70"/>
                </a:solidFill>
                <a:latin typeface="Open Sans" pitchFamily="34" charset="0"/>
                <a:ea typeface="Open Sans" pitchFamily="34" charset="-122"/>
                <a:cs typeface="Open Sans" pitchFamily="34" charset="-120"/>
              </a:rPr>
              <a:t>Ils sont composés de </a:t>
            </a:r>
            <a:pPr algn="l" indent="0" marL="0">
              <a:lnSpc>
                <a:spcPts val="1700"/>
              </a:lnSpc>
              <a:buNone/>
            </a:pPr>
            <a:r>
              <a:rPr lang="en-US" sz="1050" b="1" dirty="0">
                <a:solidFill>
                  <a:srgbClr val="333F70"/>
                </a:solidFill>
                <a:latin typeface="Open Sans" pitchFamily="34" charset="0"/>
                <a:ea typeface="Open Sans" pitchFamily="34" charset="-122"/>
                <a:cs typeface="Open Sans" pitchFamily="34" charset="-120"/>
              </a:rPr>
              <a:t>juges consulaires</a:t>
            </a:r>
            <a:pPr algn="l" indent="0" marL="0">
              <a:lnSpc>
                <a:spcPts val="1700"/>
              </a:lnSpc>
              <a:buNone/>
            </a:pPr>
            <a:r>
              <a:rPr lang="en-US" sz="1050" dirty="0">
                <a:solidFill>
                  <a:srgbClr val="333F70"/>
                </a:solidFill>
                <a:latin typeface="Open Sans" pitchFamily="34" charset="0"/>
                <a:ea typeface="Open Sans" pitchFamily="34" charset="-122"/>
                <a:cs typeface="Open Sans" pitchFamily="34" charset="-120"/>
              </a:rPr>
              <a:t> : ce ne sont pas des juges professionnels mais ils sont élus par les commerçants ou assimilés pour deux puis quatre années (durée totale de la fonction : 14 ans). Ils siègent à trois dans des instances ou le ministère public est représenté.</a:t>
            </a:r>
            <a:endParaRPr lang="en-US" sz="1050" dirty="0"/>
          </a:p>
        </p:txBody>
      </p:sp>
      <p:sp>
        <p:nvSpPr>
          <p:cNvPr id="13" name="Shape 9"/>
          <p:cNvSpPr/>
          <p:nvPr/>
        </p:nvSpPr>
        <p:spPr>
          <a:xfrm>
            <a:off x="9663112" y="1068467"/>
            <a:ext cx="4424601" cy="2208371"/>
          </a:xfrm>
          <a:prstGeom prst="roundRect">
            <a:avLst>
              <a:gd name="adj" fmla="val 2581"/>
            </a:avLst>
          </a:prstGeom>
          <a:solidFill>
            <a:srgbClr val="D6F5EE"/>
          </a:solidFill>
          <a:ln w="7620">
            <a:solidFill>
              <a:srgbClr val="BCDBD4"/>
            </a:solidFill>
            <a:prstDash val="solid"/>
          </a:ln>
        </p:spPr>
      </p:sp>
      <p:sp>
        <p:nvSpPr>
          <p:cNvPr id="14" name="Shape 10"/>
          <p:cNvSpPr/>
          <p:nvPr/>
        </p:nvSpPr>
        <p:spPr>
          <a:xfrm>
            <a:off x="9806345" y="1211699"/>
            <a:ext cx="407075" cy="407075"/>
          </a:xfrm>
          <a:prstGeom prst="roundRect">
            <a:avLst>
              <a:gd name="adj" fmla="val 22460445"/>
            </a:avLst>
          </a:prstGeom>
          <a:solidFill>
            <a:srgbClr val="26A688"/>
          </a:solidFill>
          <a:ln/>
        </p:spPr>
      </p:sp>
      <p:pic>
        <p:nvPicPr>
          <p:cNvPr id="15" name="Image 2" descr="preencoded.png">    </p:cNvPr>
          <p:cNvPicPr>
            <a:picLocks noChangeAspect="1"/>
          </p:cNvPicPr>
          <p:nvPr/>
        </p:nvPicPr>
        <p:blipFill>
          <a:blip r:embed="rId3"/>
          <a:stretch>
            <a:fillRect/>
          </a:stretch>
        </p:blipFill>
        <p:spPr>
          <a:xfrm>
            <a:off x="9918263" y="1300758"/>
            <a:ext cx="183118" cy="228957"/>
          </a:xfrm>
          <a:prstGeom prst="rect">
            <a:avLst/>
          </a:prstGeom>
        </p:spPr>
      </p:pic>
      <p:sp>
        <p:nvSpPr>
          <p:cNvPr id="16" name="Text 11"/>
          <p:cNvSpPr/>
          <p:nvPr/>
        </p:nvSpPr>
        <p:spPr>
          <a:xfrm>
            <a:off x="9806345" y="1754386"/>
            <a:ext cx="1696164" cy="212050"/>
          </a:xfrm>
          <a:prstGeom prst="rect">
            <a:avLst/>
          </a:prstGeom>
          <a:noFill/>
          <a:ln/>
        </p:spPr>
        <p:txBody>
          <a:bodyPr wrap="none" lIns="0" tIns="0" rIns="0" bIns="0" rtlCol="0" anchor="t"/>
          <a:lstStyle/>
          <a:p>
            <a:pPr algn="l" indent="0" marL="0">
              <a:lnSpc>
                <a:spcPts val="1650"/>
              </a:lnSpc>
              <a:buNone/>
            </a:pPr>
            <a:r>
              <a:rPr lang="en-US" sz="1300" b="1" dirty="0">
                <a:solidFill>
                  <a:srgbClr val="333F70"/>
                </a:solidFill>
                <a:latin typeface="Unbounded Bold" pitchFamily="34" charset="0"/>
                <a:ea typeface="Unbounded Bold" pitchFamily="34" charset="-122"/>
                <a:cs typeface="Unbounded Bold" pitchFamily="34" charset="-120"/>
              </a:rPr>
              <a:t>Représentation</a:t>
            </a:r>
            <a:endParaRPr lang="en-US" sz="1300" dirty="0"/>
          </a:p>
        </p:txBody>
      </p:sp>
      <p:sp>
        <p:nvSpPr>
          <p:cNvPr id="17" name="Text 12"/>
          <p:cNvSpPr/>
          <p:nvPr/>
        </p:nvSpPr>
        <p:spPr>
          <a:xfrm>
            <a:off x="9806345" y="2047756"/>
            <a:ext cx="4138136" cy="868680"/>
          </a:xfrm>
          <a:prstGeom prst="rect">
            <a:avLst/>
          </a:prstGeom>
          <a:noFill/>
          <a:ln/>
        </p:spPr>
        <p:txBody>
          <a:bodyPr wrap="square" lIns="0" tIns="0" rIns="0" bIns="0" rtlCol="0" anchor="t"/>
          <a:lstStyle/>
          <a:p>
            <a:pPr algn="l" indent="0" marL="0">
              <a:lnSpc>
                <a:spcPts val="1700"/>
              </a:lnSpc>
              <a:buNone/>
            </a:pPr>
            <a:r>
              <a:rPr lang="en-US" sz="1050" b="1" dirty="0">
                <a:solidFill>
                  <a:srgbClr val="333F70"/>
                </a:solidFill>
                <a:latin typeface="Open Sans" pitchFamily="34" charset="0"/>
                <a:ea typeface="Open Sans" pitchFamily="34" charset="-122"/>
                <a:cs typeface="Open Sans" pitchFamily="34" charset="-120"/>
              </a:rPr>
              <a:t>La présentation des parties est libre</a:t>
            </a:r>
            <a:pPr algn="l" indent="0" marL="0">
              <a:lnSpc>
                <a:spcPts val="1700"/>
              </a:lnSpc>
              <a:buNone/>
            </a:pPr>
            <a:r>
              <a:rPr lang="en-US" sz="1050" dirty="0">
                <a:solidFill>
                  <a:srgbClr val="333F70"/>
                </a:solidFill>
                <a:latin typeface="Open Sans" pitchFamily="34" charset="0"/>
                <a:ea typeface="Open Sans" pitchFamily="34" charset="-122"/>
                <a:cs typeface="Open Sans" pitchFamily="34" charset="-120"/>
              </a:rPr>
              <a:t> et elles peuvent se faire aussi représenter par un avocat ou un mandataire. L'administrateur, et le mandataire judiciaire sont présents le cas échéant. </a:t>
            </a:r>
            <a:endParaRPr lang="en-US" sz="1050" dirty="0"/>
          </a:p>
        </p:txBody>
      </p:sp>
      <p:sp>
        <p:nvSpPr>
          <p:cNvPr id="18" name="Text 13"/>
          <p:cNvSpPr/>
          <p:nvPr/>
        </p:nvSpPr>
        <p:spPr>
          <a:xfrm>
            <a:off x="542687" y="3480316"/>
            <a:ext cx="3491865" cy="212050"/>
          </a:xfrm>
          <a:prstGeom prst="rect">
            <a:avLst/>
          </a:prstGeom>
          <a:noFill/>
          <a:ln/>
        </p:spPr>
        <p:txBody>
          <a:bodyPr wrap="none" lIns="0" tIns="0" rIns="0" bIns="0" rtlCol="0" anchor="t"/>
          <a:lstStyle/>
          <a:p>
            <a:pPr algn="l" indent="0" marL="0">
              <a:lnSpc>
                <a:spcPts val="1650"/>
              </a:lnSpc>
              <a:buNone/>
            </a:pPr>
            <a:r>
              <a:rPr lang="en-US" sz="1300" b="1" dirty="0">
                <a:solidFill>
                  <a:srgbClr val="333F70"/>
                </a:solidFill>
                <a:latin typeface="Unbounded Bold" pitchFamily="34" charset="0"/>
                <a:ea typeface="Unbounded Bold" pitchFamily="34" charset="-122"/>
                <a:cs typeface="Unbounded Bold" pitchFamily="34" charset="-120"/>
              </a:rPr>
              <a:t>Règles générales de compétence</a:t>
            </a:r>
            <a:endParaRPr lang="en-US" sz="1300" dirty="0"/>
          </a:p>
        </p:txBody>
      </p:sp>
      <p:sp>
        <p:nvSpPr>
          <p:cNvPr id="19" name="Shape 14"/>
          <p:cNvSpPr/>
          <p:nvPr/>
        </p:nvSpPr>
        <p:spPr>
          <a:xfrm>
            <a:off x="542687" y="3895844"/>
            <a:ext cx="4424601" cy="3790950"/>
          </a:xfrm>
          <a:prstGeom prst="roundRect">
            <a:avLst>
              <a:gd name="adj" fmla="val 1930"/>
            </a:avLst>
          </a:prstGeom>
          <a:solidFill>
            <a:srgbClr val="FFFFFF"/>
          </a:solidFill>
          <a:ln w="15240">
            <a:solidFill>
              <a:srgbClr val="BCDBD4"/>
            </a:solidFill>
            <a:prstDash val="solid"/>
          </a:ln>
        </p:spPr>
      </p:sp>
      <p:sp>
        <p:nvSpPr>
          <p:cNvPr id="20" name="Shape 15"/>
          <p:cNvSpPr/>
          <p:nvPr/>
        </p:nvSpPr>
        <p:spPr>
          <a:xfrm>
            <a:off x="527447" y="3895844"/>
            <a:ext cx="60960" cy="3790950"/>
          </a:xfrm>
          <a:prstGeom prst="roundRect">
            <a:avLst>
              <a:gd name="adj" fmla="val 93492"/>
            </a:avLst>
          </a:prstGeom>
          <a:solidFill>
            <a:srgbClr val="26A688"/>
          </a:solidFill>
          <a:ln/>
        </p:spPr>
      </p:sp>
      <p:sp>
        <p:nvSpPr>
          <p:cNvPr id="21" name="Text 16"/>
          <p:cNvSpPr/>
          <p:nvPr/>
        </p:nvSpPr>
        <p:spPr>
          <a:xfrm>
            <a:off x="739259" y="4046696"/>
            <a:ext cx="2481382" cy="212050"/>
          </a:xfrm>
          <a:prstGeom prst="rect">
            <a:avLst/>
          </a:prstGeom>
          <a:noFill/>
          <a:ln/>
        </p:spPr>
        <p:txBody>
          <a:bodyPr wrap="none" lIns="0" tIns="0" rIns="0" bIns="0" rtlCol="0" anchor="t"/>
          <a:lstStyle/>
          <a:p>
            <a:pPr algn="l" indent="0" marL="0">
              <a:lnSpc>
                <a:spcPts val="1650"/>
              </a:lnSpc>
              <a:buNone/>
            </a:pPr>
            <a:r>
              <a:rPr lang="en-US" sz="1300" b="1" dirty="0">
                <a:solidFill>
                  <a:srgbClr val="333F70"/>
                </a:solidFill>
                <a:latin typeface="Unbounded Bold" pitchFamily="34" charset="0"/>
                <a:ea typeface="Unbounded Bold" pitchFamily="34" charset="-122"/>
                <a:cs typeface="Unbounded Bold" pitchFamily="34" charset="-120"/>
              </a:rPr>
              <a:t>Compétence matérielle</a:t>
            </a:r>
            <a:endParaRPr lang="en-US" sz="1300" dirty="0"/>
          </a:p>
        </p:txBody>
      </p:sp>
      <p:sp>
        <p:nvSpPr>
          <p:cNvPr id="22" name="Text 17"/>
          <p:cNvSpPr/>
          <p:nvPr/>
        </p:nvSpPr>
        <p:spPr>
          <a:xfrm>
            <a:off x="739259" y="4340066"/>
            <a:ext cx="4077176" cy="217170"/>
          </a:xfrm>
          <a:prstGeom prst="rect">
            <a:avLst/>
          </a:prstGeom>
          <a:noFill/>
          <a:ln/>
        </p:spPr>
        <p:txBody>
          <a:bodyPr wrap="none" lIns="0" tIns="0" rIns="0" bIns="0" rtlCol="0" anchor="t"/>
          <a:lstStyle/>
          <a:p>
            <a:pPr algn="l" indent="0" marL="0">
              <a:lnSpc>
                <a:spcPts val="1700"/>
              </a:lnSpc>
              <a:buNone/>
            </a:pPr>
            <a:r>
              <a:rPr lang="en-US" sz="1050" dirty="0">
                <a:solidFill>
                  <a:srgbClr val="333F70"/>
                </a:solidFill>
                <a:latin typeface="Open Sans" pitchFamily="34" charset="0"/>
                <a:ea typeface="Open Sans" pitchFamily="34" charset="-122"/>
                <a:cs typeface="Open Sans" pitchFamily="34" charset="-120"/>
              </a:rPr>
              <a:t>Les tribunaux de commerce connaissent (art 721-3 C. Com.) :</a:t>
            </a:r>
            <a:endParaRPr lang="en-US" sz="1050" dirty="0"/>
          </a:p>
        </p:txBody>
      </p:sp>
      <p:sp>
        <p:nvSpPr>
          <p:cNvPr id="23" name="Text 18"/>
          <p:cNvSpPr/>
          <p:nvPr/>
        </p:nvSpPr>
        <p:spPr>
          <a:xfrm>
            <a:off x="739259" y="4638556"/>
            <a:ext cx="4077176" cy="651510"/>
          </a:xfrm>
          <a:prstGeom prst="rect">
            <a:avLst/>
          </a:prstGeom>
          <a:noFill/>
          <a:ln/>
        </p:spPr>
        <p:txBody>
          <a:bodyPr wrap="square" lIns="0" tIns="0" rIns="0" bIns="0" rtlCol="0" anchor="t"/>
          <a:lstStyle/>
          <a:p>
            <a:pPr algn="l" indent="0" marL="0">
              <a:lnSpc>
                <a:spcPts val="1700"/>
              </a:lnSpc>
              <a:buNone/>
            </a:pPr>
            <a:r>
              <a:rPr lang="en-US" sz="1050" i="1" dirty="0">
                <a:solidFill>
                  <a:srgbClr val="333F70"/>
                </a:solidFill>
                <a:latin typeface="Open Sans" pitchFamily="34" charset="0"/>
                <a:ea typeface="Open Sans" pitchFamily="34" charset="-122"/>
                <a:cs typeface="Open Sans" pitchFamily="34" charset="-120"/>
              </a:rPr>
              <a:t>« 1° Des contestations relatives aux engagements entre commerçants, entre établissements de crédit, entre sociétés de financement ou entre eux ;</a:t>
            </a:r>
            <a:endParaRPr lang="en-US" sz="1050" dirty="0"/>
          </a:p>
        </p:txBody>
      </p:sp>
      <p:sp>
        <p:nvSpPr>
          <p:cNvPr id="24" name="Text 19"/>
          <p:cNvSpPr/>
          <p:nvPr/>
        </p:nvSpPr>
        <p:spPr>
          <a:xfrm>
            <a:off x="739259" y="5371386"/>
            <a:ext cx="4077176" cy="434340"/>
          </a:xfrm>
          <a:prstGeom prst="rect">
            <a:avLst/>
          </a:prstGeom>
          <a:noFill/>
          <a:ln/>
        </p:spPr>
        <p:txBody>
          <a:bodyPr wrap="square" lIns="0" tIns="0" rIns="0" bIns="0" rtlCol="0" anchor="t"/>
          <a:lstStyle/>
          <a:p>
            <a:pPr algn="l" indent="0" marL="0">
              <a:lnSpc>
                <a:spcPts val="1700"/>
              </a:lnSpc>
              <a:buNone/>
            </a:pPr>
            <a:r>
              <a:rPr lang="en-US" sz="1050" i="1" dirty="0">
                <a:solidFill>
                  <a:srgbClr val="333F70"/>
                </a:solidFill>
                <a:latin typeface="Open Sans" pitchFamily="34" charset="0"/>
                <a:ea typeface="Open Sans" pitchFamily="34" charset="-122"/>
                <a:cs typeface="Open Sans" pitchFamily="34" charset="-120"/>
              </a:rPr>
              <a:t>2° De celles relatives aux sociétés commerciales »</a:t>
            </a:r>
            <a:pPr algn="l" indent="0" marL="0">
              <a:lnSpc>
                <a:spcPts val="1700"/>
              </a:lnSpc>
              <a:buNone/>
            </a:pPr>
            <a:r>
              <a:rPr lang="en-US" sz="1050" dirty="0">
                <a:solidFill>
                  <a:srgbClr val="333F70"/>
                </a:solidFill>
                <a:latin typeface="Open Sans" pitchFamily="34" charset="0"/>
                <a:ea typeface="Open Sans" pitchFamily="34" charset="-122"/>
                <a:cs typeface="Open Sans" pitchFamily="34" charset="-120"/>
              </a:rPr>
              <a:t> (ces deux premiers sont la compétence matérielle subjective)</a:t>
            </a:r>
            <a:endParaRPr lang="en-US" sz="1050" dirty="0"/>
          </a:p>
        </p:txBody>
      </p:sp>
      <p:sp>
        <p:nvSpPr>
          <p:cNvPr id="25" name="Text 20"/>
          <p:cNvSpPr/>
          <p:nvPr/>
        </p:nvSpPr>
        <p:spPr>
          <a:xfrm>
            <a:off x="739259" y="5887045"/>
            <a:ext cx="4077176" cy="434340"/>
          </a:xfrm>
          <a:prstGeom prst="rect">
            <a:avLst/>
          </a:prstGeom>
          <a:noFill/>
          <a:ln/>
        </p:spPr>
        <p:txBody>
          <a:bodyPr wrap="square" lIns="0" tIns="0" rIns="0" bIns="0" rtlCol="0" anchor="t"/>
          <a:lstStyle/>
          <a:p>
            <a:pPr algn="l" indent="0" marL="0">
              <a:lnSpc>
                <a:spcPts val="1700"/>
              </a:lnSpc>
              <a:buNone/>
            </a:pPr>
            <a:r>
              <a:rPr lang="en-US" sz="1050" i="1" dirty="0">
                <a:solidFill>
                  <a:srgbClr val="333F70"/>
                </a:solidFill>
                <a:latin typeface="Open Sans" pitchFamily="34" charset="0"/>
                <a:ea typeface="Open Sans" pitchFamily="34" charset="-122"/>
                <a:cs typeface="Open Sans" pitchFamily="34" charset="-120"/>
              </a:rPr>
              <a:t>« 3° De celles relatives aux actes de commerce entre toutes personnes »</a:t>
            </a:r>
            <a:pPr algn="l" indent="0" marL="0">
              <a:lnSpc>
                <a:spcPts val="1700"/>
              </a:lnSpc>
              <a:buNone/>
            </a:pPr>
            <a:r>
              <a:rPr lang="en-US" sz="1050" dirty="0">
                <a:solidFill>
                  <a:srgbClr val="333F70"/>
                </a:solidFill>
                <a:latin typeface="Open Sans" pitchFamily="34" charset="0"/>
                <a:ea typeface="Open Sans" pitchFamily="34" charset="-122"/>
                <a:cs typeface="Open Sans" pitchFamily="34" charset="-120"/>
              </a:rPr>
              <a:t> (c'est la compétence matérielle objective).</a:t>
            </a:r>
            <a:endParaRPr lang="en-US" sz="1050" dirty="0"/>
          </a:p>
        </p:txBody>
      </p:sp>
      <p:sp>
        <p:nvSpPr>
          <p:cNvPr id="26" name="Text 21"/>
          <p:cNvSpPr/>
          <p:nvPr/>
        </p:nvSpPr>
        <p:spPr>
          <a:xfrm>
            <a:off x="739259" y="6402705"/>
            <a:ext cx="4077176" cy="434340"/>
          </a:xfrm>
          <a:prstGeom prst="rect">
            <a:avLst/>
          </a:prstGeom>
          <a:noFill/>
          <a:ln/>
        </p:spPr>
        <p:txBody>
          <a:bodyPr wrap="square" lIns="0" tIns="0" rIns="0" bIns="0" rtlCol="0" anchor="t"/>
          <a:lstStyle/>
          <a:p>
            <a:pPr algn="l" marL="342900" indent="-342900">
              <a:lnSpc>
                <a:spcPts val="1700"/>
              </a:lnSpc>
              <a:buSzPct val="100000"/>
              <a:buChar char="•"/>
            </a:pPr>
            <a:r>
              <a:rPr lang="en-US" sz="1050" dirty="0">
                <a:solidFill>
                  <a:srgbClr val="333F70"/>
                </a:solidFill>
                <a:latin typeface="Open Sans" pitchFamily="34" charset="0"/>
                <a:ea typeface="Open Sans" pitchFamily="34" charset="-122"/>
                <a:cs typeface="Open Sans" pitchFamily="34" charset="-120"/>
              </a:rPr>
              <a:t>Nous présenterons ultérieurement l'acte mixte qui apporte des exceptions à la compétence du tribunal de commerce.</a:t>
            </a:r>
            <a:endParaRPr lang="en-US" sz="1050" dirty="0"/>
          </a:p>
        </p:txBody>
      </p:sp>
      <p:sp>
        <p:nvSpPr>
          <p:cNvPr id="27" name="Text 22"/>
          <p:cNvSpPr/>
          <p:nvPr/>
        </p:nvSpPr>
        <p:spPr>
          <a:xfrm>
            <a:off x="739259" y="6884432"/>
            <a:ext cx="4077176" cy="651510"/>
          </a:xfrm>
          <a:prstGeom prst="rect">
            <a:avLst/>
          </a:prstGeom>
          <a:noFill/>
          <a:ln/>
        </p:spPr>
        <p:txBody>
          <a:bodyPr wrap="square" lIns="0" tIns="0" rIns="0" bIns="0" rtlCol="0" anchor="t"/>
          <a:lstStyle/>
          <a:p>
            <a:pPr algn="l" marL="342900" indent="-342900">
              <a:lnSpc>
                <a:spcPts val="1700"/>
              </a:lnSpc>
              <a:buSzPct val="100000"/>
              <a:buChar char="•"/>
            </a:pPr>
            <a:r>
              <a:rPr lang="en-US" sz="1050" dirty="0">
                <a:solidFill>
                  <a:srgbClr val="333F70"/>
                </a:solidFill>
                <a:latin typeface="Open Sans" pitchFamily="34" charset="0"/>
                <a:ea typeface="Open Sans" pitchFamily="34" charset="-122"/>
                <a:cs typeface="Open Sans" pitchFamily="34" charset="-120"/>
              </a:rPr>
              <a:t>L'incompétence des tribunaux commerciaux pour les litiges civils est une nullité d'ordre public. Celle des tribunaux civils pour les affaires commerciales est une nullité relative.</a:t>
            </a:r>
            <a:endParaRPr lang="en-US" sz="1050" dirty="0"/>
          </a:p>
        </p:txBody>
      </p:sp>
      <p:sp>
        <p:nvSpPr>
          <p:cNvPr id="28" name="Shape 23"/>
          <p:cNvSpPr/>
          <p:nvPr/>
        </p:nvSpPr>
        <p:spPr>
          <a:xfrm>
            <a:off x="5102900" y="3895844"/>
            <a:ext cx="4424601" cy="3790950"/>
          </a:xfrm>
          <a:prstGeom prst="roundRect">
            <a:avLst>
              <a:gd name="adj" fmla="val 1930"/>
            </a:avLst>
          </a:prstGeom>
          <a:solidFill>
            <a:srgbClr val="FFFFFF"/>
          </a:solidFill>
          <a:ln w="15240">
            <a:solidFill>
              <a:srgbClr val="BCDBD4"/>
            </a:solidFill>
            <a:prstDash val="solid"/>
          </a:ln>
        </p:spPr>
      </p:sp>
      <p:sp>
        <p:nvSpPr>
          <p:cNvPr id="29" name="Shape 24"/>
          <p:cNvSpPr/>
          <p:nvPr/>
        </p:nvSpPr>
        <p:spPr>
          <a:xfrm>
            <a:off x="5087660" y="3895844"/>
            <a:ext cx="60960" cy="3790950"/>
          </a:xfrm>
          <a:prstGeom prst="roundRect">
            <a:avLst>
              <a:gd name="adj" fmla="val 93492"/>
            </a:avLst>
          </a:prstGeom>
          <a:solidFill>
            <a:srgbClr val="26A688"/>
          </a:solidFill>
          <a:ln/>
        </p:spPr>
      </p:sp>
      <p:sp>
        <p:nvSpPr>
          <p:cNvPr id="30" name="Text 25"/>
          <p:cNvSpPr/>
          <p:nvPr/>
        </p:nvSpPr>
        <p:spPr>
          <a:xfrm>
            <a:off x="5299472" y="4046696"/>
            <a:ext cx="2568297" cy="212050"/>
          </a:xfrm>
          <a:prstGeom prst="rect">
            <a:avLst/>
          </a:prstGeom>
          <a:noFill/>
          <a:ln/>
        </p:spPr>
        <p:txBody>
          <a:bodyPr wrap="none" lIns="0" tIns="0" rIns="0" bIns="0" rtlCol="0" anchor="t"/>
          <a:lstStyle/>
          <a:p>
            <a:pPr algn="l" indent="0" marL="0">
              <a:lnSpc>
                <a:spcPts val="1650"/>
              </a:lnSpc>
              <a:buNone/>
            </a:pPr>
            <a:r>
              <a:rPr lang="en-US" sz="1300" b="1" dirty="0">
                <a:solidFill>
                  <a:srgbClr val="333F70"/>
                </a:solidFill>
                <a:latin typeface="Unbounded Bold" pitchFamily="34" charset="0"/>
                <a:ea typeface="Unbounded Bold" pitchFamily="34" charset="-122"/>
                <a:cs typeface="Unbounded Bold" pitchFamily="34" charset="-120"/>
              </a:rPr>
              <a:t>Compétence territoriale</a:t>
            </a:r>
            <a:endParaRPr lang="en-US" sz="1300" dirty="0"/>
          </a:p>
        </p:txBody>
      </p:sp>
      <p:sp>
        <p:nvSpPr>
          <p:cNvPr id="31" name="Text 26"/>
          <p:cNvSpPr/>
          <p:nvPr/>
        </p:nvSpPr>
        <p:spPr>
          <a:xfrm>
            <a:off x="5299472" y="4340066"/>
            <a:ext cx="4077176" cy="1520190"/>
          </a:xfrm>
          <a:prstGeom prst="rect">
            <a:avLst/>
          </a:prstGeom>
          <a:noFill/>
          <a:ln/>
        </p:spPr>
        <p:txBody>
          <a:bodyPr wrap="square" lIns="0" tIns="0" rIns="0" bIns="0" rtlCol="0" anchor="t"/>
          <a:lstStyle/>
          <a:p>
            <a:pPr algn="l" indent="0" marL="0">
              <a:lnSpc>
                <a:spcPts val="1700"/>
              </a:lnSpc>
              <a:buNone/>
            </a:pPr>
            <a:r>
              <a:rPr lang="en-US" sz="1050" dirty="0">
                <a:solidFill>
                  <a:srgbClr val="333F70"/>
                </a:solidFill>
                <a:latin typeface="Open Sans" pitchFamily="34" charset="0"/>
                <a:ea typeface="Open Sans" pitchFamily="34" charset="-122"/>
                <a:cs typeface="Open Sans" pitchFamily="34" charset="-120"/>
              </a:rPr>
              <a:t>C'est le lieu de domicile du défendeur (pour une personne morale, c'est son siège social ou principal établissement). Mais la loi ouvre l'option avec le leu de livraison effective ou d'exécution de la prestation de service (article 46 du CPC) De même il peut y avoir une clause attributive de compétence valable uniquement entre commerçant et si elle est clairement apparente (article 48 du CPC).</a:t>
            </a:r>
            <a:endParaRPr lang="en-US" sz="1050" dirty="0"/>
          </a:p>
        </p:txBody>
      </p:sp>
      <p:sp>
        <p:nvSpPr>
          <p:cNvPr id="32" name="Shape 27"/>
          <p:cNvSpPr/>
          <p:nvPr/>
        </p:nvSpPr>
        <p:spPr>
          <a:xfrm>
            <a:off x="9663112" y="3895844"/>
            <a:ext cx="4424601" cy="3790950"/>
          </a:xfrm>
          <a:prstGeom prst="roundRect">
            <a:avLst>
              <a:gd name="adj" fmla="val 1930"/>
            </a:avLst>
          </a:prstGeom>
          <a:solidFill>
            <a:srgbClr val="FFFFFF"/>
          </a:solidFill>
          <a:ln w="15240">
            <a:solidFill>
              <a:srgbClr val="BCDBD4"/>
            </a:solidFill>
            <a:prstDash val="solid"/>
          </a:ln>
        </p:spPr>
      </p:sp>
      <p:sp>
        <p:nvSpPr>
          <p:cNvPr id="33" name="Shape 28"/>
          <p:cNvSpPr/>
          <p:nvPr/>
        </p:nvSpPr>
        <p:spPr>
          <a:xfrm>
            <a:off x="9647873" y="3895844"/>
            <a:ext cx="60960" cy="3790950"/>
          </a:xfrm>
          <a:prstGeom prst="roundRect">
            <a:avLst>
              <a:gd name="adj" fmla="val 93492"/>
            </a:avLst>
          </a:prstGeom>
          <a:solidFill>
            <a:srgbClr val="26A688"/>
          </a:solidFill>
          <a:ln/>
        </p:spPr>
      </p:sp>
      <p:sp>
        <p:nvSpPr>
          <p:cNvPr id="34" name="Text 29"/>
          <p:cNvSpPr/>
          <p:nvPr/>
        </p:nvSpPr>
        <p:spPr>
          <a:xfrm>
            <a:off x="9859685" y="4046696"/>
            <a:ext cx="1696164" cy="212050"/>
          </a:xfrm>
          <a:prstGeom prst="rect">
            <a:avLst/>
          </a:prstGeom>
          <a:noFill/>
          <a:ln/>
        </p:spPr>
        <p:txBody>
          <a:bodyPr wrap="none" lIns="0" tIns="0" rIns="0" bIns="0" rtlCol="0" anchor="t"/>
          <a:lstStyle/>
          <a:p>
            <a:pPr algn="l" indent="0" marL="0">
              <a:lnSpc>
                <a:spcPts val="1650"/>
              </a:lnSpc>
              <a:buNone/>
            </a:pPr>
            <a:r>
              <a:rPr lang="en-US" sz="1300" b="1" dirty="0">
                <a:solidFill>
                  <a:srgbClr val="333F70"/>
                </a:solidFill>
                <a:latin typeface="Unbounded Bold" pitchFamily="34" charset="0"/>
                <a:ea typeface="Unbounded Bold" pitchFamily="34" charset="-122"/>
                <a:cs typeface="Unbounded Bold" pitchFamily="34" charset="-120"/>
              </a:rPr>
              <a:t>Taux de ressort</a:t>
            </a:r>
            <a:endParaRPr lang="en-US" sz="1300" dirty="0"/>
          </a:p>
        </p:txBody>
      </p:sp>
      <p:sp>
        <p:nvSpPr>
          <p:cNvPr id="35" name="Text 30"/>
          <p:cNvSpPr/>
          <p:nvPr/>
        </p:nvSpPr>
        <p:spPr>
          <a:xfrm>
            <a:off x="9859685" y="4340066"/>
            <a:ext cx="4077176" cy="434340"/>
          </a:xfrm>
          <a:prstGeom prst="rect">
            <a:avLst/>
          </a:prstGeom>
          <a:noFill/>
          <a:ln/>
        </p:spPr>
        <p:txBody>
          <a:bodyPr wrap="square" lIns="0" tIns="0" rIns="0" bIns="0" rtlCol="0" anchor="t"/>
          <a:lstStyle/>
          <a:p>
            <a:pPr algn="l" indent="0" marL="0">
              <a:lnSpc>
                <a:spcPts val="1700"/>
              </a:lnSpc>
              <a:buNone/>
            </a:pPr>
            <a:r>
              <a:rPr lang="en-US" sz="1050" dirty="0">
                <a:solidFill>
                  <a:srgbClr val="333F70"/>
                </a:solidFill>
                <a:latin typeface="Open Sans" pitchFamily="34" charset="0"/>
                <a:ea typeface="Open Sans" pitchFamily="34" charset="-122"/>
                <a:cs typeface="Open Sans" pitchFamily="34" charset="-120"/>
              </a:rPr>
              <a:t>Le tribunal statue en premier et dernier ressort pour les litiges inférieurs à 5000 euros.</a:t>
            </a:r>
            <a:endParaRPr lang="en-US" sz="105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6">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9144000" y="0"/>
            <a:ext cx="5486400" cy="8229600"/>
          </a:xfrm>
          <a:prstGeom prst="rect">
            <a:avLst/>
          </a:prstGeom>
        </p:spPr>
      </p:pic>
      <p:sp>
        <p:nvSpPr>
          <p:cNvPr id="3" name="Text 0"/>
          <p:cNvSpPr/>
          <p:nvPr/>
        </p:nvSpPr>
        <p:spPr>
          <a:xfrm>
            <a:off x="793790" y="2911673"/>
            <a:ext cx="2977039" cy="372070"/>
          </a:xfrm>
          <a:prstGeom prst="rect">
            <a:avLst/>
          </a:prstGeom>
          <a:noFill/>
          <a:ln/>
        </p:spPr>
        <p:txBody>
          <a:bodyPr wrap="none" lIns="0" tIns="0" rIns="0" bIns="0" rtlCol="0" anchor="t"/>
          <a:lstStyle/>
          <a:p>
            <a:pPr algn="l" indent="0" marL="0">
              <a:lnSpc>
                <a:spcPts val="2900"/>
              </a:lnSpc>
              <a:buNone/>
            </a:pPr>
            <a:r>
              <a:rPr lang="en-US" sz="2300" b="1" dirty="0">
                <a:solidFill>
                  <a:srgbClr val="333F70"/>
                </a:solidFill>
                <a:latin typeface="Unbounded Bold" pitchFamily="34" charset="0"/>
                <a:ea typeface="Unbounded Bold" pitchFamily="34" charset="-122"/>
                <a:cs typeface="Unbounded Bold" pitchFamily="34" charset="-120"/>
              </a:rPr>
              <a:t>4. La doctrine</a:t>
            </a:r>
            <a:endParaRPr lang="en-US" sz="2300" dirty="0"/>
          </a:p>
        </p:txBody>
      </p:sp>
      <p:sp>
        <p:nvSpPr>
          <p:cNvPr id="4" name="Text 1"/>
          <p:cNvSpPr/>
          <p:nvPr/>
        </p:nvSpPr>
        <p:spPr>
          <a:xfrm>
            <a:off x="793790" y="3506986"/>
            <a:ext cx="7556421" cy="95261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Ce sont « les opinions émises sur le droit par des personnes qui ont fonction de l'étudier » (F. Terré, Introduction générale au droit, Dalloz, 2015) : professeurs, magistrats, avocats…</a:t>
            </a:r>
            <a:endParaRPr lang="en-US" sz="1550" dirty="0"/>
          </a:p>
        </p:txBody>
      </p:sp>
      <p:sp>
        <p:nvSpPr>
          <p:cNvPr id="5" name="Text 2"/>
          <p:cNvSpPr/>
          <p:nvPr/>
        </p:nvSpPr>
        <p:spPr>
          <a:xfrm>
            <a:off x="793790" y="4682847"/>
            <a:ext cx="7556421"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L'apport doctrinal en droit commercial est important (Gény, Thaller et Escarra, Ripert…).</a:t>
            </a:r>
            <a:endParaRPr lang="en-US" sz="155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7">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9144000" y="0"/>
            <a:ext cx="5486400" cy="8229600"/>
          </a:xfrm>
          <a:prstGeom prst="rect">
            <a:avLst/>
          </a:prstGeom>
        </p:spPr>
      </p:pic>
      <p:sp>
        <p:nvSpPr>
          <p:cNvPr id="3" name="Text 0"/>
          <p:cNvSpPr/>
          <p:nvPr/>
        </p:nvSpPr>
        <p:spPr>
          <a:xfrm>
            <a:off x="793790" y="3278743"/>
            <a:ext cx="7518083" cy="496133"/>
          </a:xfrm>
          <a:prstGeom prst="rect">
            <a:avLst/>
          </a:prstGeom>
          <a:noFill/>
          <a:ln/>
        </p:spPr>
        <p:txBody>
          <a:bodyPr wrap="none" lIns="0" tIns="0" rIns="0" bIns="0" rtlCol="0" anchor="t"/>
          <a:lstStyle/>
          <a:p>
            <a:pPr algn="l" indent="0" marL="0">
              <a:lnSpc>
                <a:spcPts val="3900"/>
              </a:lnSpc>
              <a:buNone/>
            </a:pPr>
            <a:r>
              <a:rPr lang="en-US" sz="3100" b="1" dirty="0">
                <a:solidFill>
                  <a:srgbClr val="333F70"/>
                </a:solidFill>
                <a:latin typeface="Unbounded Bold" pitchFamily="34" charset="0"/>
                <a:ea typeface="Unbounded Bold" pitchFamily="34" charset="-122"/>
                <a:cs typeface="Unbounded Bold" pitchFamily="34" charset="-120"/>
              </a:rPr>
              <a:t>B. Les sources internationales</a:t>
            </a:r>
            <a:endParaRPr lang="en-US" sz="3100" dirty="0"/>
          </a:p>
        </p:txBody>
      </p:sp>
      <p:sp>
        <p:nvSpPr>
          <p:cNvPr id="4" name="Text 1"/>
          <p:cNvSpPr/>
          <p:nvPr/>
        </p:nvSpPr>
        <p:spPr>
          <a:xfrm>
            <a:off x="793790" y="3998119"/>
            <a:ext cx="7556421" cy="95261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Le droit commercial français est fortement influencé par des sources internationales, notamment européennes, qui prennent une place croissante dans notre ordre juridique.</a:t>
            </a:r>
            <a:endParaRPr lang="en-US" sz="155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18">
    <p:spTree>
      <p:nvGrpSpPr>
        <p:cNvPr id="1" name=""/>
        <p:cNvGrpSpPr/>
        <p:nvPr/>
      </p:nvGrpSpPr>
      <p:grpSpPr>
        <a:xfrm>
          <a:off x="0" y="0"/>
          <a:ext cx="0" cy="0"/>
          <a:chOff x="0" y="0"/>
          <a:chExt cx="0" cy="0"/>
        </a:xfrm>
      </p:grpSpPr>
      <p:sp>
        <p:nvSpPr>
          <p:cNvPr id="2" name="Text 0"/>
          <p:cNvSpPr/>
          <p:nvPr/>
        </p:nvSpPr>
        <p:spPr>
          <a:xfrm>
            <a:off x="396835" y="272891"/>
            <a:ext cx="2415778" cy="185976"/>
          </a:xfrm>
          <a:prstGeom prst="rect">
            <a:avLst/>
          </a:prstGeom>
          <a:noFill/>
          <a:ln/>
        </p:spPr>
        <p:txBody>
          <a:bodyPr wrap="none" lIns="0" tIns="0" rIns="0" bIns="0" rtlCol="0" anchor="t"/>
          <a:lstStyle/>
          <a:p>
            <a:pPr algn="l" indent="0" marL="0">
              <a:lnSpc>
                <a:spcPts val="1450"/>
              </a:lnSpc>
              <a:buNone/>
            </a:pPr>
            <a:r>
              <a:rPr lang="en-US" sz="1150" b="1" dirty="0">
                <a:solidFill>
                  <a:srgbClr val="333F70"/>
                </a:solidFill>
                <a:latin typeface="Unbounded Bold" pitchFamily="34" charset="0"/>
                <a:ea typeface="Unbounded Bold" pitchFamily="34" charset="-122"/>
                <a:cs typeface="Unbounded Bold" pitchFamily="34" charset="-120"/>
              </a:rPr>
              <a:t>1. Le droit communautaire</a:t>
            </a:r>
            <a:endParaRPr lang="en-US" sz="1150" dirty="0"/>
          </a:p>
        </p:txBody>
      </p:sp>
      <p:sp>
        <p:nvSpPr>
          <p:cNvPr id="3" name="Text 1"/>
          <p:cNvSpPr/>
          <p:nvPr/>
        </p:nvSpPr>
        <p:spPr>
          <a:xfrm>
            <a:off x="3455075" y="2892028"/>
            <a:ext cx="1240393" cy="155019"/>
          </a:xfrm>
          <a:prstGeom prst="rect">
            <a:avLst/>
          </a:prstGeom>
          <a:noFill/>
          <a:ln/>
        </p:spPr>
        <p:txBody>
          <a:bodyPr wrap="none" lIns="0" tIns="0" rIns="0" bIns="0" rtlCol="0" anchor="t"/>
          <a:lstStyle/>
          <a:p>
            <a:pPr algn="r" indent="0" marL="0">
              <a:lnSpc>
                <a:spcPts val="1200"/>
              </a:lnSpc>
              <a:buNone/>
            </a:pPr>
            <a:r>
              <a:rPr lang="en-US" sz="950" b="1" dirty="0">
                <a:solidFill>
                  <a:srgbClr val="333F70"/>
                </a:solidFill>
                <a:latin typeface="Unbounded Bold" pitchFamily="34" charset="0"/>
                <a:ea typeface="Unbounded Bold" pitchFamily="34" charset="-122"/>
                <a:cs typeface="Unbounded Bold" pitchFamily="34" charset="-120"/>
              </a:rPr>
              <a:t>Droit primaire</a:t>
            </a:r>
            <a:endParaRPr lang="en-US" sz="950" dirty="0"/>
          </a:p>
        </p:txBody>
      </p:sp>
      <p:sp>
        <p:nvSpPr>
          <p:cNvPr id="4" name="Text 2"/>
          <p:cNvSpPr/>
          <p:nvPr/>
        </p:nvSpPr>
        <p:spPr>
          <a:xfrm>
            <a:off x="396835" y="3106579"/>
            <a:ext cx="4298633" cy="158591"/>
          </a:xfrm>
          <a:prstGeom prst="rect">
            <a:avLst/>
          </a:prstGeom>
          <a:noFill/>
          <a:ln/>
        </p:spPr>
        <p:txBody>
          <a:bodyPr wrap="none" lIns="0" tIns="0" rIns="0" bIns="0" rtlCol="0" anchor="t"/>
          <a:lstStyle/>
          <a:p>
            <a:pPr algn="r" indent="0" marL="0">
              <a:lnSpc>
                <a:spcPts val="1250"/>
              </a:lnSpc>
              <a:buNone/>
            </a:pPr>
            <a:r>
              <a:rPr lang="en-US" sz="750" dirty="0">
                <a:solidFill>
                  <a:srgbClr val="333F70"/>
                </a:solidFill>
                <a:latin typeface="Open Sans" pitchFamily="34" charset="0"/>
                <a:ea typeface="Open Sans" pitchFamily="34" charset="-122"/>
                <a:cs typeface="Open Sans" pitchFamily="34" charset="-120"/>
              </a:rPr>
              <a:t>Les traités</a:t>
            </a:r>
            <a:endParaRPr lang="en-US" sz="750" dirty="0"/>
          </a:p>
        </p:txBody>
      </p:sp>
      <p:pic>
        <p:nvPicPr>
          <p:cNvPr id="5" name="Image 0" descr="preencoded.png">    </p:cNvPr>
          <p:cNvPicPr>
            <a:picLocks noChangeAspect="1"/>
          </p:cNvPicPr>
          <p:nvPr/>
        </p:nvPicPr>
        <p:blipFill>
          <a:blip r:embed="rId1"/>
          <a:stretch>
            <a:fillRect/>
          </a:stretch>
        </p:blipFill>
        <p:spPr>
          <a:xfrm>
            <a:off x="4893826" y="657225"/>
            <a:ext cx="4842748" cy="4842748"/>
          </a:xfrm>
          <a:prstGeom prst="rect">
            <a:avLst/>
          </a:prstGeom>
        </p:spPr>
      </p:pic>
      <p:pic>
        <p:nvPicPr>
          <p:cNvPr id="6" name="Image 1" descr="preencoded.png">    </p:cNvPr>
          <p:cNvPicPr>
            <a:picLocks noChangeAspect="1"/>
          </p:cNvPicPr>
          <p:nvPr/>
        </p:nvPicPr>
        <p:blipFill>
          <a:blip r:embed="rId2"/>
          <a:stretch>
            <a:fillRect/>
          </a:stretch>
        </p:blipFill>
        <p:spPr>
          <a:xfrm>
            <a:off x="5545991" y="2985790"/>
            <a:ext cx="148471" cy="185499"/>
          </a:xfrm>
          <a:prstGeom prst="rect">
            <a:avLst/>
          </a:prstGeom>
        </p:spPr>
      </p:pic>
      <p:sp>
        <p:nvSpPr>
          <p:cNvPr id="7" name="Text 3"/>
          <p:cNvSpPr/>
          <p:nvPr/>
        </p:nvSpPr>
        <p:spPr>
          <a:xfrm>
            <a:off x="9934932" y="2892028"/>
            <a:ext cx="1240393" cy="155019"/>
          </a:xfrm>
          <a:prstGeom prst="rect">
            <a:avLst/>
          </a:prstGeom>
          <a:noFill/>
          <a:ln/>
        </p:spPr>
        <p:txBody>
          <a:bodyPr wrap="none" lIns="0" tIns="0" rIns="0" bIns="0" rtlCol="0" anchor="t"/>
          <a:lstStyle/>
          <a:p>
            <a:pPr algn="l" indent="0" marL="0">
              <a:lnSpc>
                <a:spcPts val="1200"/>
              </a:lnSpc>
              <a:buNone/>
            </a:pPr>
            <a:r>
              <a:rPr lang="en-US" sz="950" b="1" dirty="0">
                <a:solidFill>
                  <a:srgbClr val="333F70"/>
                </a:solidFill>
                <a:latin typeface="Unbounded Bold" pitchFamily="34" charset="0"/>
                <a:ea typeface="Unbounded Bold" pitchFamily="34" charset="-122"/>
                <a:cs typeface="Unbounded Bold" pitchFamily="34" charset="-120"/>
              </a:rPr>
              <a:t>Droit dérivé</a:t>
            </a:r>
            <a:endParaRPr lang="en-US" sz="950" dirty="0"/>
          </a:p>
        </p:txBody>
      </p:sp>
      <p:sp>
        <p:nvSpPr>
          <p:cNvPr id="8" name="Text 4"/>
          <p:cNvSpPr/>
          <p:nvPr/>
        </p:nvSpPr>
        <p:spPr>
          <a:xfrm>
            <a:off x="9934932" y="3106579"/>
            <a:ext cx="4298633" cy="158591"/>
          </a:xfrm>
          <a:prstGeom prst="rect">
            <a:avLst/>
          </a:prstGeom>
          <a:noFill/>
          <a:ln/>
        </p:spPr>
        <p:txBody>
          <a:bodyPr wrap="none" lIns="0" tIns="0" rIns="0" bIns="0" rtlCol="0" anchor="t"/>
          <a:lstStyle/>
          <a:p>
            <a:pPr algn="l" indent="0" marL="0">
              <a:lnSpc>
                <a:spcPts val="1250"/>
              </a:lnSpc>
              <a:buNone/>
            </a:pPr>
            <a:r>
              <a:rPr lang="en-US" sz="750" dirty="0">
                <a:solidFill>
                  <a:srgbClr val="333F70"/>
                </a:solidFill>
                <a:latin typeface="Open Sans" pitchFamily="34" charset="0"/>
                <a:ea typeface="Open Sans" pitchFamily="34" charset="-122"/>
                <a:cs typeface="Open Sans" pitchFamily="34" charset="-120"/>
              </a:rPr>
              <a:t>Les règlements, directives, décisions, recommandations</a:t>
            </a:r>
            <a:endParaRPr lang="en-US" sz="750" dirty="0"/>
          </a:p>
        </p:txBody>
      </p:sp>
      <p:pic>
        <p:nvPicPr>
          <p:cNvPr id="9" name="Image 2" descr="preencoded.png">    </p:cNvPr>
          <p:cNvPicPr>
            <a:picLocks noChangeAspect="1"/>
          </p:cNvPicPr>
          <p:nvPr/>
        </p:nvPicPr>
        <p:blipFill>
          <a:blip r:embed="rId3"/>
          <a:stretch>
            <a:fillRect/>
          </a:stretch>
        </p:blipFill>
        <p:spPr>
          <a:xfrm>
            <a:off x="4893826" y="657225"/>
            <a:ext cx="4842748" cy="4842748"/>
          </a:xfrm>
          <a:prstGeom prst="rect">
            <a:avLst/>
          </a:prstGeom>
        </p:spPr>
      </p:pic>
      <p:pic>
        <p:nvPicPr>
          <p:cNvPr id="10" name="Image 3" descr="preencoded.png">    </p:cNvPr>
          <p:cNvPicPr>
            <a:picLocks noChangeAspect="1"/>
          </p:cNvPicPr>
          <p:nvPr/>
        </p:nvPicPr>
        <p:blipFill>
          <a:blip r:embed="rId4"/>
          <a:stretch>
            <a:fillRect/>
          </a:stretch>
        </p:blipFill>
        <p:spPr>
          <a:xfrm>
            <a:off x="8935819" y="2985790"/>
            <a:ext cx="148471" cy="185499"/>
          </a:xfrm>
          <a:prstGeom prst="rect">
            <a:avLst/>
          </a:prstGeom>
        </p:spPr>
      </p:pic>
      <p:sp>
        <p:nvSpPr>
          <p:cNvPr id="11" name="Text 5"/>
          <p:cNvSpPr/>
          <p:nvPr/>
        </p:nvSpPr>
        <p:spPr>
          <a:xfrm>
            <a:off x="396835" y="5648801"/>
            <a:ext cx="2344460" cy="155019"/>
          </a:xfrm>
          <a:prstGeom prst="rect">
            <a:avLst/>
          </a:prstGeom>
          <a:noFill/>
          <a:ln/>
        </p:spPr>
        <p:txBody>
          <a:bodyPr wrap="none" lIns="0" tIns="0" rIns="0" bIns="0" rtlCol="0" anchor="t"/>
          <a:lstStyle/>
          <a:p>
            <a:pPr algn="l" indent="0" marL="0">
              <a:lnSpc>
                <a:spcPts val="1200"/>
              </a:lnSpc>
              <a:buNone/>
            </a:pPr>
            <a:r>
              <a:rPr lang="en-US" sz="950" b="1" dirty="0">
                <a:solidFill>
                  <a:srgbClr val="333F70"/>
                </a:solidFill>
                <a:latin typeface="Unbounded Bold" pitchFamily="34" charset="0"/>
                <a:ea typeface="Unbounded Bold" pitchFamily="34" charset="-122"/>
                <a:cs typeface="Unbounded Bold" pitchFamily="34" charset="-120"/>
              </a:rPr>
              <a:t>Organismes principaux de l'UE</a:t>
            </a:r>
            <a:endParaRPr lang="en-US" sz="950" dirty="0"/>
          </a:p>
        </p:txBody>
      </p:sp>
      <p:sp>
        <p:nvSpPr>
          <p:cNvPr id="12" name="Shape 6"/>
          <p:cNvSpPr/>
          <p:nvPr/>
        </p:nvSpPr>
        <p:spPr>
          <a:xfrm>
            <a:off x="396835" y="5952649"/>
            <a:ext cx="4546044" cy="903923"/>
          </a:xfrm>
          <a:prstGeom prst="roundRect">
            <a:avLst>
              <a:gd name="adj" fmla="val 4611"/>
            </a:avLst>
          </a:prstGeom>
          <a:solidFill>
            <a:srgbClr val="D6F5EE"/>
          </a:solidFill>
          <a:ln w="7620">
            <a:solidFill>
              <a:srgbClr val="BCDBD4"/>
            </a:solidFill>
            <a:prstDash val="solid"/>
          </a:ln>
        </p:spPr>
      </p:sp>
      <p:sp>
        <p:nvSpPr>
          <p:cNvPr id="13" name="Text 7"/>
          <p:cNvSpPr/>
          <p:nvPr/>
        </p:nvSpPr>
        <p:spPr>
          <a:xfrm>
            <a:off x="503634" y="6059448"/>
            <a:ext cx="1923574" cy="155019"/>
          </a:xfrm>
          <a:prstGeom prst="rect">
            <a:avLst/>
          </a:prstGeom>
          <a:noFill/>
          <a:ln/>
        </p:spPr>
        <p:txBody>
          <a:bodyPr wrap="none" lIns="0" tIns="0" rIns="0" bIns="0" rtlCol="0" anchor="t"/>
          <a:lstStyle/>
          <a:p>
            <a:pPr algn="l" indent="0" marL="0">
              <a:lnSpc>
                <a:spcPts val="1200"/>
              </a:lnSpc>
              <a:buNone/>
            </a:pPr>
            <a:r>
              <a:rPr lang="en-US" sz="950" b="1" dirty="0">
                <a:solidFill>
                  <a:srgbClr val="333F70"/>
                </a:solidFill>
                <a:latin typeface="Unbounded Bold" pitchFamily="34" charset="0"/>
                <a:ea typeface="Unbounded Bold" pitchFamily="34" charset="-122"/>
                <a:cs typeface="Unbounded Bold" pitchFamily="34" charset="-120"/>
              </a:rPr>
              <a:t>Commission européenne</a:t>
            </a:r>
            <a:endParaRPr lang="en-US" sz="950" dirty="0"/>
          </a:p>
        </p:txBody>
      </p:sp>
      <p:sp>
        <p:nvSpPr>
          <p:cNvPr id="14" name="Text 8"/>
          <p:cNvSpPr/>
          <p:nvPr/>
        </p:nvSpPr>
        <p:spPr>
          <a:xfrm>
            <a:off x="503634" y="6273998"/>
            <a:ext cx="4332446" cy="475774"/>
          </a:xfrm>
          <a:prstGeom prst="rect">
            <a:avLst/>
          </a:prstGeom>
          <a:noFill/>
          <a:ln/>
        </p:spPr>
        <p:txBody>
          <a:bodyPr wrap="square" lIns="0" tIns="0" rIns="0" bIns="0" rtlCol="0" anchor="t"/>
          <a:lstStyle/>
          <a:p>
            <a:pPr algn="l" indent="0" marL="0">
              <a:lnSpc>
                <a:spcPts val="1250"/>
              </a:lnSpc>
              <a:buNone/>
            </a:pPr>
            <a:r>
              <a:rPr lang="en-US" sz="750" dirty="0">
                <a:solidFill>
                  <a:srgbClr val="333F70"/>
                </a:solidFill>
                <a:latin typeface="Open Sans" pitchFamily="34" charset="0"/>
                <a:ea typeface="Open Sans" pitchFamily="34" charset="-122"/>
                <a:cs typeface="Open Sans" pitchFamily="34" charset="-120"/>
              </a:rPr>
              <a:t>Elle a pour rôle de promouvoir l'intérêt général de l'Union européenne (UE) en proposant des textes législatifs et en veillant à leur application, ainsi qu'en mettant en œuvre les politiques et le budget de l'UE.</a:t>
            </a:r>
            <a:endParaRPr lang="en-US" sz="750" dirty="0"/>
          </a:p>
        </p:txBody>
      </p:sp>
      <p:sp>
        <p:nvSpPr>
          <p:cNvPr id="15" name="Shape 9"/>
          <p:cNvSpPr/>
          <p:nvPr/>
        </p:nvSpPr>
        <p:spPr>
          <a:xfrm>
            <a:off x="5042059" y="5952649"/>
            <a:ext cx="4546163" cy="903923"/>
          </a:xfrm>
          <a:prstGeom prst="roundRect">
            <a:avLst>
              <a:gd name="adj" fmla="val 4611"/>
            </a:avLst>
          </a:prstGeom>
          <a:solidFill>
            <a:srgbClr val="D6F5EE"/>
          </a:solidFill>
          <a:ln w="7620">
            <a:solidFill>
              <a:srgbClr val="BCDBD4"/>
            </a:solidFill>
            <a:prstDash val="solid"/>
          </a:ln>
        </p:spPr>
      </p:sp>
      <p:sp>
        <p:nvSpPr>
          <p:cNvPr id="16" name="Text 10"/>
          <p:cNvSpPr/>
          <p:nvPr/>
        </p:nvSpPr>
        <p:spPr>
          <a:xfrm>
            <a:off x="5148858" y="6059448"/>
            <a:ext cx="1663303" cy="155019"/>
          </a:xfrm>
          <a:prstGeom prst="rect">
            <a:avLst/>
          </a:prstGeom>
          <a:noFill/>
          <a:ln/>
        </p:spPr>
        <p:txBody>
          <a:bodyPr wrap="none" lIns="0" tIns="0" rIns="0" bIns="0" rtlCol="0" anchor="t"/>
          <a:lstStyle/>
          <a:p>
            <a:pPr algn="l" indent="0" marL="0">
              <a:lnSpc>
                <a:spcPts val="1200"/>
              </a:lnSpc>
              <a:buNone/>
            </a:pPr>
            <a:r>
              <a:rPr lang="en-US" sz="950" b="1" dirty="0">
                <a:solidFill>
                  <a:srgbClr val="333F70"/>
                </a:solidFill>
                <a:latin typeface="Unbounded Bold" pitchFamily="34" charset="0"/>
                <a:ea typeface="Unbounded Bold" pitchFamily="34" charset="-122"/>
                <a:cs typeface="Unbounded Bold" pitchFamily="34" charset="-120"/>
              </a:rPr>
              <a:t>Conseil des ministres</a:t>
            </a:r>
            <a:endParaRPr lang="en-US" sz="950" dirty="0"/>
          </a:p>
        </p:txBody>
      </p:sp>
      <p:sp>
        <p:nvSpPr>
          <p:cNvPr id="17" name="Text 11"/>
          <p:cNvSpPr/>
          <p:nvPr/>
        </p:nvSpPr>
        <p:spPr>
          <a:xfrm>
            <a:off x="5148858" y="6273998"/>
            <a:ext cx="4332565" cy="158591"/>
          </a:xfrm>
          <a:prstGeom prst="rect">
            <a:avLst/>
          </a:prstGeom>
          <a:noFill/>
          <a:ln/>
        </p:spPr>
        <p:txBody>
          <a:bodyPr wrap="none" lIns="0" tIns="0" rIns="0" bIns="0" rtlCol="0" anchor="t"/>
          <a:lstStyle/>
          <a:p>
            <a:pPr algn="l" indent="0" marL="0">
              <a:lnSpc>
                <a:spcPts val="1250"/>
              </a:lnSpc>
              <a:buNone/>
            </a:pPr>
            <a:r>
              <a:rPr lang="en-US" sz="750" dirty="0">
                <a:solidFill>
                  <a:srgbClr val="333F70"/>
                </a:solidFill>
                <a:latin typeface="Open Sans" pitchFamily="34" charset="0"/>
                <a:ea typeface="Open Sans" pitchFamily="34" charset="-122"/>
                <a:cs typeface="Open Sans" pitchFamily="34" charset="-120"/>
              </a:rPr>
              <a:t>Voix des États membres de l'UE, adopte la législation et coordonne les politiques de l'UE.</a:t>
            </a:r>
            <a:endParaRPr lang="en-US" sz="750" dirty="0"/>
          </a:p>
        </p:txBody>
      </p:sp>
      <p:sp>
        <p:nvSpPr>
          <p:cNvPr id="18" name="Shape 12"/>
          <p:cNvSpPr/>
          <p:nvPr/>
        </p:nvSpPr>
        <p:spPr>
          <a:xfrm>
            <a:off x="9687401" y="5952649"/>
            <a:ext cx="4546163" cy="903923"/>
          </a:xfrm>
          <a:prstGeom prst="roundRect">
            <a:avLst>
              <a:gd name="adj" fmla="val 4611"/>
            </a:avLst>
          </a:prstGeom>
          <a:solidFill>
            <a:srgbClr val="D6F5EE"/>
          </a:solidFill>
          <a:ln w="7620">
            <a:solidFill>
              <a:srgbClr val="BCDBD4"/>
            </a:solidFill>
            <a:prstDash val="solid"/>
          </a:ln>
        </p:spPr>
      </p:sp>
      <p:sp>
        <p:nvSpPr>
          <p:cNvPr id="19" name="Text 13"/>
          <p:cNvSpPr/>
          <p:nvPr/>
        </p:nvSpPr>
        <p:spPr>
          <a:xfrm>
            <a:off x="9794200" y="6059448"/>
            <a:ext cx="1240393" cy="155019"/>
          </a:xfrm>
          <a:prstGeom prst="rect">
            <a:avLst/>
          </a:prstGeom>
          <a:noFill/>
          <a:ln/>
        </p:spPr>
        <p:txBody>
          <a:bodyPr wrap="none" lIns="0" tIns="0" rIns="0" bIns="0" rtlCol="0" anchor="t"/>
          <a:lstStyle/>
          <a:p>
            <a:pPr algn="l" indent="0" marL="0">
              <a:lnSpc>
                <a:spcPts val="1200"/>
              </a:lnSpc>
              <a:buNone/>
            </a:pPr>
            <a:r>
              <a:rPr lang="en-US" sz="950" b="1" dirty="0">
                <a:solidFill>
                  <a:srgbClr val="333F70"/>
                </a:solidFill>
                <a:latin typeface="Unbounded Bold" pitchFamily="34" charset="0"/>
                <a:ea typeface="Unbounded Bold" pitchFamily="34" charset="-122"/>
                <a:cs typeface="Unbounded Bold" pitchFamily="34" charset="-120"/>
              </a:rPr>
              <a:t>Parlement</a:t>
            </a:r>
            <a:endParaRPr lang="en-US" sz="950" dirty="0"/>
          </a:p>
        </p:txBody>
      </p:sp>
      <p:sp>
        <p:nvSpPr>
          <p:cNvPr id="20" name="Text 14"/>
          <p:cNvSpPr/>
          <p:nvPr/>
        </p:nvSpPr>
        <p:spPr>
          <a:xfrm>
            <a:off x="9794200" y="6273998"/>
            <a:ext cx="4332565" cy="317183"/>
          </a:xfrm>
          <a:prstGeom prst="rect">
            <a:avLst/>
          </a:prstGeom>
          <a:noFill/>
          <a:ln/>
        </p:spPr>
        <p:txBody>
          <a:bodyPr wrap="square" lIns="0" tIns="0" rIns="0" bIns="0" rtlCol="0" anchor="t"/>
          <a:lstStyle/>
          <a:p>
            <a:pPr algn="l" indent="0" marL="0">
              <a:lnSpc>
                <a:spcPts val="1250"/>
              </a:lnSpc>
              <a:buNone/>
            </a:pPr>
            <a:r>
              <a:rPr lang="en-US" sz="750" dirty="0">
                <a:solidFill>
                  <a:srgbClr val="333F70"/>
                </a:solidFill>
                <a:latin typeface="Open Sans" pitchFamily="34" charset="0"/>
                <a:ea typeface="Open Sans" pitchFamily="34" charset="-122"/>
                <a:cs typeface="Open Sans" pitchFamily="34" charset="-120"/>
              </a:rPr>
              <a:t>Organe de l'Union européenne élu au suffrage universel direct, doté de compétences législatives avec le CUE, mais aussi budgétaires et de surveillance.</a:t>
            </a:r>
            <a:endParaRPr lang="en-US" sz="750" dirty="0"/>
          </a:p>
        </p:txBody>
      </p:sp>
      <p:sp>
        <p:nvSpPr>
          <p:cNvPr id="21" name="Shape 15"/>
          <p:cNvSpPr/>
          <p:nvPr/>
        </p:nvSpPr>
        <p:spPr>
          <a:xfrm>
            <a:off x="396835" y="6955750"/>
            <a:ext cx="6868716" cy="586740"/>
          </a:xfrm>
          <a:prstGeom prst="roundRect">
            <a:avLst>
              <a:gd name="adj" fmla="val 7104"/>
            </a:avLst>
          </a:prstGeom>
          <a:solidFill>
            <a:srgbClr val="D6F5EE"/>
          </a:solidFill>
          <a:ln w="7620">
            <a:solidFill>
              <a:srgbClr val="BCDBD4"/>
            </a:solidFill>
            <a:prstDash val="solid"/>
          </a:ln>
        </p:spPr>
      </p:sp>
      <p:sp>
        <p:nvSpPr>
          <p:cNvPr id="22" name="Text 16"/>
          <p:cNvSpPr/>
          <p:nvPr/>
        </p:nvSpPr>
        <p:spPr>
          <a:xfrm>
            <a:off x="503634" y="7062549"/>
            <a:ext cx="1336477" cy="155019"/>
          </a:xfrm>
          <a:prstGeom prst="rect">
            <a:avLst/>
          </a:prstGeom>
          <a:noFill/>
          <a:ln/>
        </p:spPr>
        <p:txBody>
          <a:bodyPr wrap="none" lIns="0" tIns="0" rIns="0" bIns="0" rtlCol="0" anchor="t"/>
          <a:lstStyle/>
          <a:p>
            <a:pPr algn="l" indent="0" marL="0">
              <a:lnSpc>
                <a:spcPts val="1200"/>
              </a:lnSpc>
              <a:buNone/>
            </a:pPr>
            <a:r>
              <a:rPr lang="en-US" sz="950" b="1" dirty="0">
                <a:solidFill>
                  <a:srgbClr val="333F70"/>
                </a:solidFill>
                <a:latin typeface="Unbounded Bold" pitchFamily="34" charset="0"/>
                <a:ea typeface="Unbounded Bold" pitchFamily="34" charset="-122"/>
                <a:cs typeface="Unbounded Bold" pitchFamily="34" charset="-120"/>
              </a:rPr>
              <a:t>Conseil européen</a:t>
            </a:r>
            <a:endParaRPr lang="en-US" sz="950" dirty="0"/>
          </a:p>
        </p:txBody>
      </p:sp>
      <p:sp>
        <p:nvSpPr>
          <p:cNvPr id="23" name="Text 17"/>
          <p:cNvSpPr/>
          <p:nvPr/>
        </p:nvSpPr>
        <p:spPr>
          <a:xfrm>
            <a:off x="503634" y="7277100"/>
            <a:ext cx="6655118" cy="158591"/>
          </a:xfrm>
          <a:prstGeom prst="rect">
            <a:avLst/>
          </a:prstGeom>
          <a:noFill/>
          <a:ln/>
        </p:spPr>
        <p:txBody>
          <a:bodyPr wrap="none" lIns="0" tIns="0" rIns="0" bIns="0" rtlCol="0" anchor="t"/>
          <a:lstStyle/>
          <a:p>
            <a:pPr algn="l" indent="0" marL="0">
              <a:lnSpc>
                <a:spcPts val="1250"/>
              </a:lnSpc>
              <a:buNone/>
            </a:pPr>
            <a:r>
              <a:rPr lang="en-US" sz="750" dirty="0">
                <a:solidFill>
                  <a:srgbClr val="333F70"/>
                </a:solidFill>
                <a:latin typeface="Open Sans" pitchFamily="34" charset="0"/>
                <a:ea typeface="Open Sans" pitchFamily="34" charset="-122"/>
                <a:cs typeface="Open Sans" pitchFamily="34" charset="-120"/>
              </a:rPr>
              <a:t>Rassemble les chefs d'États, définit les grandes orientations et priorités politiques de l'Union européenne.</a:t>
            </a:r>
            <a:endParaRPr lang="en-US" sz="750" dirty="0"/>
          </a:p>
        </p:txBody>
      </p:sp>
      <p:sp>
        <p:nvSpPr>
          <p:cNvPr id="24" name="Shape 18"/>
          <p:cNvSpPr/>
          <p:nvPr/>
        </p:nvSpPr>
        <p:spPr>
          <a:xfrm>
            <a:off x="7364730" y="6955750"/>
            <a:ext cx="6868835" cy="586740"/>
          </a:xfrm>
          <a:prstGeom prst="roundRect">
            <a:avLst>
              <a:gd name="adj" fmla="val 7104"/>
            </a:avLst>
          </a:prstGeom>
          <a:solidFill>
            <a:srgbClr val="D6F5EE"/>
          </a:solidFill>
          <a:ln w="7620">
            <a:solidFill>
              <a:srgbClr val="BCDBD4"/>
            </a:solidFill>
            <a:prstDash val="solid"/>
          </a:ln>
        </p:spPr>
      </p:sp>
      <p:sp>
        <p:nvSpPr>
          <p:cNvPr id="25" name="Text 19"/>
          <p:cNvSpPr/>
          <p:nvPr/>
        </p:nvSpPr>
        <p:spPr>
          <a:xfrm>
            <a:off x="7471529" y="7062549"/>
            <a:ext cx="1240393" cy="155019"/>
          </a:xfrm>
          <a:prstGeom prst="rect">
            <a:avLst/>
          </a:prstGeom>
          <a:noFill/>
          <a:ln/>
        </p:spPr>
        <p:txBody>
          <a:bodyPr wrap="none" lIns="0" tIns="0" rIns="0" bIns="0" rtlCol="0" anchor="t"/>
          <a:lstStyle/>
          <a:p>
            <a:pPr algn="l" indent="0" marL="0">
              <a:lnSpc>
                <a:spcPts val="1200"/>
              </a:lnSpc>
              <a:buNone/>
            </a:pPr>
            <a:r>
              <a:rPr lang="en-US" sz="950" b="1" dirty="0">
                <a:solidFill>
                  <a:srgbClr val="333F70"/>
                </a:solidFill>
                <a:latin typeface="Unbounded Bold" pitchFamily="34" charset="0"/>
                <a:ea typeface="Unbounded Bold" pitchFamily="34" charset="-122"/>
                <a:cs typeface="Unbounded Bold" pitchFamily="34" charset="-120"/>
              </a:rPr>
              <a:t>CJUE</a:t>
            </a:r>
            <a:endParaRPr lang="en-US" sz="950" dirty="0"/>
          </a:p>
        </p:txBody>
      </p:sp>
      <p:sp>
        <p:nvSpPr>
          <p:cNvPr id="26" name="Text 20"/>
          <p:cNvSpPr/>
          <p:nvPr/>
        </p:nvSpPr>
        <p:spPr>
          <a:xfrm>
            <a:off x="7471529" y="7277100"/>
            <a:ext cx="6655237" cy="158591"/>
          </a:xfrm>
          <a:prstGeom prst="rect">
            <a:avLst/>
          </a:prstGeom>
          <a:noFill/>
          <a:ln/>
        </p:spPr>
        <p:txBody>
          <a:bodyPr wrap="none" lIns="0" tIns="0" rIns="0" bIns="0" rtlCol="0" anchor="t"/>
          <a:lstStyle/>
          <a:p>
            <a:pPr algn="l" indent="0" marL="0">
              <a:lnSpc>
                <a:spcPts val="1250"/>
              </a:lnSpc>
              <a:buNone/>
            </a:pPr>
            <a:r>
              <a:rPr lang="en-US" sz="750" dirty="0">
                <a:solidFill>
                  <a:srgbClr val="333F70"/>
                </a:solidFill>
                <a:latin typeface="Open Sans" pitchFamily="34" charset="0"/>
                <a:ea typeface="Open Sans" pitchFamily="34" charset="-122"/>
                <a:cs typeface="Open Sans" pitchFamily="34" charset="-120"/>
              </a:rPr>
              <a:t>La Cour de justice de l'Union européenne veille au respect du droit primaire et du droit dérivée.</a:t>
            </a:r>
            <a:endParaRPr lang="en-US" sz="750" dirty="0"/>
          </a:p>
        </p:txBody>
      </p:sp>
      <p:sp>
        <p:nvSpPr>
          <p:cNvPr id="27" name="Text 21"/>
          <p:cNvSpPr/>
          <p:nvPr/>
        </p:nvSpPr>
        <p:spPr>
          <a:xfrm>
            <a:off x="396835" y="7691318"/>
            <a:ext cx="2513886" cy="155019"/>
          </a:xfrm>
          <a:prstGeom prst="rect">
            <a:avLst/>
          </a:prstGeom>
          <a:noFill/>
          <a:ln/>
        </p:spPr>
        <p:txBody>
          <a:bodyPr wrap="none" lIns="0" tIns="0" rIns="0" bIns="0" rtlCol="0" anchor="t"/>
          <a:lstStyle/>
          <a:p>
            <a:pPr algn="l" indent="0" marL="0">
              <a:lnSpc>
                <a:spcPts val="1200"/>
              </a:lnSpc>
              <a:buNone/>
            </a:pPr>
            <a:r>
              <a:rPr lang="en-US" sz="950" b="1" dirty="0">
                <a:solidFill>
                  <a:srgbClr val="333F70"/>
                </a:solidFill>
                <a:latin typeface="Unbounded Bold" pitchFamily="34" charset="0"/>
                <a:ea typeface="Unbounded Bold" pitchFamily="34" charset="-122"/>
                <a:cs typeface="Unbounded Bold" pitchFamily="34" charset="-120"/>
              </a:rPr>
              <a:t>Grands principes du droit de l'UE</a:t>
            </a:r>
            <a:endParaRPr lang="en-US" sz="950" dirty="0"/>
          </a:p>
        </p:txBody>
      </p:sp>
      <p:pic>
        <p:nvPicPr>
          <p:cNvPr id="28" name="Image 4" descr="preencoded.png">    </p:cNvPr>
          <p:cNvPicPr>
            <a:picLocks noChangeAspect="1"/>
          </p:cNvPicPr>
          <p:nvPr/>
        </p:nvPicPr>
        <p:blipFill>
          <a:blip r:embed="rId5"/>
          <a:stretch>
            <a:fillRect/>
          </a:stretch>
        </p:blipFill>
        <p:spPr>
          <a:xfrm>
            <a:off x="396835" y="7995166"/>
            <a:ext cx="4612243" cy="396835"/>
          </a:xfrm>
          <a:prstGeom prst="rect">
            <a:avLst/>
          </a:prstGeom>
        </p:spPr>
      </p:pic>
      <p:sp>
        <p:nvSpPr>
          <p:cNvPr id="29" name="Text 22"/>
          <p:cNvSpPr/>
          <p:nvPr/>
        </p:nvSpPr>
        <p:spPr>
          <a:xfrm>
            <a:off x="496014" y="8491180"/>
            <a:ext cx="1606987" cy="155019"/>
          </a:xfrm>
          <a:prstGeom prst="rect">
            <a:avLst/>
          </a:prstGeom>
          <a:noFill/>
          <a:ln/>
        </p:spPr>
        <p:txBody>
          <a:bodyPr wrap="none" lIns="0" tIns="0" rIns="0" bIns="0" rtlCol="0" anchor="t"/>
          <a:lstStyle/>
          <a:p>
            <a:pPr algn="l" indent="0" marL="0">
              <a:lnSpc>
                <a:spcPts val="1200"/>
              </a:lnSpc>
              <a:buNone/>
            </a:pPr>
            <a:r>
              <a:rPr lang="en-US" sz="950" b="1" dirty="0">
                <a:solidFill>
                  <a:srgbClr val="F44444"/>
                </a:solidFill>
                <a:latin typeface="Unbounded Bold" pitchFamily="34" charset="0"/>
                <a:ea typeface="Unbounded Bold" pitchFamily="34" charset="-122"/>
                <a:cs typeface="Unbounded Bold" pitchFamily="34" charset="-120"/>
              </a:rPr>
              <a:t>Principe de primauté</a:t>
            </a:r>
            <a:endParaRPr lang="en-US" sz="950" dirty="0"/>
          </a:p>
        </p:txBody>
      </p:sp>
      <p:sp>
        <p:nvSpPr>
          <p:cNvPr id="30" name="Text 23"/>
          <p:cNvSpPr/>
          <p:nvPr/>
        </p:nvSpPr>
        <p:spPr>
          <a:xfrm>
            <a:off x="496014" y="8705731"/>
            <a:ext cx="4413885" cy="158591"/>
          </a:xfrm>
          <a:prstGeom prst="rect">
            <a:avLst/>
          </a:prstGeom>
          <a:noFill/>
          <a:ln/>
        </p:spPr>
        <p:txBody>
          <a:bodyPr wrap="none" lIns="0" tIns="0" rIns="0" bIns="0" rtlCol="0" anchor="t"/>
          <a:lstStyle/>
          <a:p>
            <a:pPr algn="l" indent="0" marL="0">
              <a:lnSpc>
                <a:spcPts val="1250"/>
              </a:lnSpc>
              <a:buNone/>
            </a:pPr>
            <a:r>
              <a:rPr lang="en-US" sz="750" dirty="0">
                <a:solidFill>
                  <a:srgbClr val="333F70"/>
                </a:solidFill>
                <a:latin typeface="Open Sans" pitchFamily="34" charset="0"/>
                <a:ea typeface="Open Sans" pitchFamily="34" charset="-122"/>
                <a:cs typeface="Open Sans" pitchFamily="34" charset="-120"/>
              </a:rPr>
              <a:t>Le juge interne doit écarter les règles nationales contraires au droit Européen</a:t>
            </a:r>
            <a:endParaRPr lang="en-US" sz="750" dirty="0"/>
          </a:p>
        </p:txBody>
      </p:sp>
      <p:pic>
        <p:nvPicPr>
          <p:cNvPr id="31" name="Image 5" descr="preencoded.png">    </p:cNvPr>
          <p:cNvPicPr>
            <a:picLocks noChangeAspect="1"/>
          </p:cNvPicPr>
          <p:nvPr/>
        </p:nvPicPr>
        <p:blipFill>
          <a:blip r:embed="rId6"/>
          <a:stretch>
            <a:fillRect/>
          </a:stretch>
        </p:blipFill>
        <p:spPr>
          <a:xfrm>
            <a:off x="5009078" y="7995166"/>
            <a:ext cx="4612243" cy="396835"/>
          </a:xfrm>
          <a:prstGeom prst="rect">
            <a:avLst/>
          </a:prstGeom>
        </p:spPr>
      </p:pic>
      <p:sp>
        <p:nvSpPr>
          <p:cNvPr id="32" name="Text 24"/>
          <p:cNvSpPr/>
          <p:nvPr/>
        </p:nvSpPr>
        <p:spPr>
          <a:xfrm>
            <a:off x="5108258" y="8491180"/>
            <a:ext cx="1692354" cy="155019"/>
          </a:xfrm>
          <a:prstGeom prst="rect">
            <a:avLst/>
          </a:prstGeom>
          <a:noFill/>
          <a:ln/>
        </p:spPr>
        <p:txBody>
          <a:bodyPr wrap="none" lIns="0" tIns="0" rIns="0" bIns="0" rtlCol="0" anchor="t"/>
          <a:lstStyle/>
          <a:p>
            <a:pPr algn="l" indent="0" marL="0">
              <a:lnSpc>
                <a:spcPts val="1200"/>
              </a:lnSpc>
              <a:buNone/>
            </a:pPr>
            <a:r>
              <a:rPr lang="en-US" sz="950" b="1" dirty="0">
                <a:solidFill>
                  <a:srgbClr val="F44444"/>
                </a:solidFill>
                <a:latin typeface="Unbounded Bold" pitchFamily="34" charset="0"/>
                <a:ea typeface="Unbounded Bold" pitchFamily="34" charset="-122"/>
                <a:cs typeface="Unbounded Bold" pitchFamily="34" charset="-120"/>
              </a:rPr>
              <a:t>Principe d'effet direct</a:t>
            </a:r>
            <a:endParaRPr lang="en-US" sz="950" dirty="0"/>
          </a:p>
        </p:txBody>
      </p:sp>
      <p:sp>
        <p:nvSpPr>
          <p:cNvPr id="33" name="Text 25"/>
          <p:cNvSpPr/>
          <p:nvPr/>
        </p:nvSpPr>
        <p:spPr>
          <a:xfrm>
            <a:off x="5108258" y="8705731"/>
            <a:ext cx="4413885" cy="317183"/>
          </a:xfrm>
          <a:prstGeom prst="rect">
            <a:avLst/>
          </a:prstGeom>
          <a:noFill/>
          <a:ln/>
        </p:spPr>
        <p:txBody>
          <a:bodyPr wrap="square" lIns="0" tIns="0" rIns="0" bIns="0" rtlCol="0" anchor="t"/>
          <a:lstStyle/>
          <a:p>
            <a:pPr algn="l" indent="0" marL="0">
              <a:lnSpc>
                <a:spcPts val="1250"/>
              </a:lnSpc>
              <a:buNone/>
            </a:pPr>
            <a:r>
              <a:rPr lang="en-US" sz="750" dirty="0">
                <a:solidFill>
                  <a:srgbClr val="333F70"/>
                </a:solidFill>
                <a:latin typeface="Open Sans" pitchFamily="34" charset="0"/>
                <a:ea typeface="Open Sans" pitchFamily="34" charset="-122"/>
                <a:cs typeface="Open Sans" pitchFamily="34" charset="-120"/>
              </a:rPr>
              <a:t>Les normes européennes s'imposent directement sans reprise nécessaire par des textes internes</a:t>
            </a:r>
            <a:endParaRPr lang="en-US" sz="750" dirty="0"/>
          </a:p>
        </p:txBody>
      </p:sp>
      <p:pic>
        <p:nvPicPr>
          <p:cNvPr id="34" name="Image 6" descr="preencoded.png">    </p:cNvPr>
          <p:cNvPicPr>
            <a:picLocks noChangeAspect="1"/>
          </p:cNvPicPr>
          <p:nvPr/>
        </p:nvPicPr>
        <p:blipFill>
          <a:blip r:embed="rId7"/>
          <a:stretch>
            <a:fillRect/>
          </a:stretch>
        </p:blipFill>
        <p:spPr>
          <a:xfrm>
            <a:off x="9621322" y="7995166"/>
            <a:ext cx="4612243" cy="396835"/>
          </a:xfrm>
          <a:prstGeom prst="rect">
            <a:avLst/>
          </a:prstGeom>
        </p:spPr>
      </p:pic>
      <p:sp>
        <p:nvSpPr>
          <p:cNvPr id="35" name="Text 26"/>
          <p:cNvSpPr/>
          <p:nvPr/>
        </p:nvSpPr>
        <p:spPr>
          <a:xfrm>
            <a:off x="9720501" y="8491180"/>
            <a:ext cx="1824395" cy="155019"/>
          </a:xfrm>
          <a:prstGeom prst="rect">
            <a:avLst/>
          </a:prstGeom>
          <a:noFill/>
          <a:ln/>
        </p:spPr>
        <p:txBody>
          <a:bodyPr wrap="none" lIns="0" tIns="0" rIns="0" bIns="0" rtlCol="0" anchor="t"/>
          <a:lstStyle/>
          <a:p>
            <a:pPr algn="l" indent="0" marL="0">
              <a:lnSpc>
                <a:spcPts val="1200"/>
              </a:lnSpc>
              <a:buNone/>
            </a:pPr>
            <a:r>
              <a:rPr lang="en-US" sz="950" b="1" dirty="0">
                <a:solidFill>
                  <a:srgbClr val="F44444"/>
                </a:solidFill>
                <a:latin typeface="Unbounded Bold" pitchFamily="34" charset="0"/>
                <a:ea typeface="Unbounded Bold" pitchFamily="34" charset="-122"/>
                <a:cs typeface="Unbounded Bold" pitchFamily="34" charset="-120"/>
              </a:rPr>
              <a:t>Principe de subsidiarité</a:t>
            </a:r>
            <a:endParaRPr lang="en-US" sz="950" dirty="0"/>
          </a:p>
        </p:txBody>
      </p:sp>
      <p:sp>
        <p:nvSpPr>
          <p:cNvPr id="36" name="Text 27"/>
          <p:cNvSpPr/>
          <p:nvPr/>
        </p:nvSpPr>
        <p:spPr>
          <a:xfrm>
            <a:off x="9720501" y="8705731"/>
            <a:ext cx="4413885" cy="475774"/>
          </a:xfrm>
          <a:prstGeom prst="rect">
            <a:avLst/>
          </a:prstGeom>
          <a:noFill/>
          <a:ln/>
        </p:spPr>
        <p:txBody>
          <a:bodyPr wrap="square" lIns="0" tIns="0" rIns="0" bIns="0" rtlCol="0" anchor="t"/>
          <a:lstStyle/>
          <a:p>
            <a:pPr algn="l" indent="0" marL="0">
              <a:lnSpc>
                <a:spcPts val="1250"/>
              </a:lnSpc>
              <a:buNone/>
            </a:pPr>
            <a:r>
              <a:rPr lang="en-US" sz="750" dirty="0">
                <a:solidFill>
                  <a:srgbClr val="333F70"/>
                </a:solidFill>
                <a:latin typeface="Open Sans" pitchFamily="34" charset="0"/>
                <a:ea typeface="Open Sans" pitchFamily="34" charset="-122"/>
                <a:cs typeface="Open Sans" pitchFamily="34" charset="-120"/>
              </a:rPr>
              <a:t>Dans les domaines qui ne sont pas de leurs compétences exclusives, les institutions européennes n'interviennent que lorsque les EM ne sont pas capables de réaliser les objectifs de manière suffisante</a:t>
            </a:r>
            <a:endParaRPr lang="en-US" sz="75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 19">
    <p:spTree>
      <p:nvGrpSpPr>
        <p:cNvPr id="1" name=""/>
        <p:cNvGrpSpPr/>
        <p:nvPr/>
      </p:nvGrpSpPr>
      <p:grpSpPr>
        <a:xfrm>
          <a:off x="0" y="0"/>
          <a:ext cx="0" cy="0"/>
          <a:chOff x="0" y="0"/>
          <a:chExt cx="0" cy="0"/>
        </a:xfrm>
      </p:grpSpPr>
      <p:sp>
        <p:nvSpPr>
          <p:cNvPr id="2" name="Text 0"/>
          <p:cNvSpPr/>
          <p:nvPr/>
        </p:nvSpPr>
        <p:spPr>
          <a:xfrm>
            <a:off x="793790" y="684014"/>
            <a:ext cx="13042821" cy="744141"/>
          </a:xfrm>
          <a:prstGeom prst="rect">
            <a:avLst/>
          </a:prstGeom>
          <a:noFill/>
          <a:ln/>
        </p:spPr>
        <p:txBody>
          <a:bodyPr wrap="square" lIns="0" tIns="0" rIns="0" bIns="0" rtlCol="0" anchor="t"/>
          <a:lstStyle/>
          <a:p>
            <a:pPr algn="l" indent="0" marL="0">
              <a:lnSpc>
                <a:spcPts val="2900"/>
              </a:lnSpc>
              <a:buNone/>
            </a:pPr>
            <a:r>
              <a:rPr lang="en-US" sz="2300" b="1" dirty="0">
                <a:solidFill>
                  <a:srgbClr val="333F70"/>
                </a:solidFill>
                <a:latin typeface="Unbounded Bold" pitchFamily="34" charset="0"/>
                <a:ea typeface="Unbounded Bold" pitchFamily="34" charset="-122"/>
                <a:cs typeface="Unbounded Bold" pitchFamily="34" charset="-120"/>
              </a:rPr>
              <a:t>2. La convention européenne de sauvegarde des droits de l'homme et des libertés fondamentales (CESDHLF)</a:t>
            </a:r>
            <a:endParaRPr lang="en-US" sz="2300" dirty="0"/>
          </a:p>
        </p:txBody>
      </p:sp>
      <p:sp>
        <p:nvSpPr>
          <p:cNvPr id="3" name="Text 1"/>
          <p:cNvSpPr/>
          <p:nvPr/>
        </p:nvSpPr>
        <p:spPr>
          <a:xfrm>
            <a:off x="793790" y="1829991"/>
            <a:ext cx="7632025" cy="1587698"/>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Bien qu'il ne s'agisse pas du droit de l'Union européenne mais du droit européen (Conseil de l'Europe), il ne faut oublier dans les sources européennes la </a:t>
            </a:r>
            <a:pPr algn="l" indent="0" marL="0">
              <a:lnSpc>
                <a:spcPts val="2500"/>
              </a:lnSpc>
              <a:buNone/>
            </a:pPr>
            <a:r>
              <a:rPr lang="en-US" sz="1550" b="1" dirty="0">
                <a:solidFill>
                  <a:srgbClr val="333F70"/>
                </a:solidFill>
                <a:latin typeface="Open Sans" pitchFamily="34" charset="0"/>
                <a:ea typeface="Open Sans" pitchFamily="34" charset="-122"/>
                <a:cs typeface="Open Sans" pitchFamily="34" charset="-120"/>
              </a:rPr>
              <a:t>Convention européenne de sauvegarde des droits de l'Homme et des libertés fondamentales</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signée en 1950 et ratifiée en 1974 par la France. Ce texte énonce des droits fondamentaux importants (dignité, vie privée, procès équitable…).</a:t>
            </a:r>
            <a:endParaRPr lang="en-US" sz="1550" dirty="0"/>
          </a:p>
        </p:txBody>
      </p:sp>
      <p:sp>
        <p:nvSpPr>
          <p:cNvPr id="4" name="Text 2"/>
          <p:cNvSpPr/>
          <p:nvPr/>
        </p:nvSpPr>
        <p:spPr>
          <a:xfrm>
            <a:off x="793790" y="3596283"/>
            <a:ext cx="7632025"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Les violations de la CEDHLF sont sanctionnées par la Cour européenne des droits de l'homme :</a:t>
            </a:r>
            <a:endParaRPr lang="en-US" sz="1550" dirty="0"/>
          </a:p>
        </p:txBody>
      </p:sp>
      <p:sp>
        <p:nvSpPr>
          <p:cNvPr id="5" name="Text 3"/>
          <p:cNvSpPr/>
          <p:nvPr/>
        </p:nvSpPr>
        <p:spPr>
          <a:xfrm>
            <a:off x="793790" y="4409956"/>
            <a:ext cx="7632025" cy="635079"/>
          </a:xfrm>
          <a:prstGeom prst="rect">
            <a:avLst/>
          </a:prstGeom>
          <a:noFill/>
          <a:ln/>
        </p:spPr>
        <p:txBody>
          <a:bodyPr wrap="square" lIns="0" tIns="0" rIns="0" bIns="0" rtlCol="0" anchor="t"/>
          <a:lstStyle/>
          <a:p>
            <a:pPr algn="l" marL="342900" indent="-342900">
              <a:lnSpc>
                <a:spcPts val="2500"/>
              </a:lnSpc>
              <a:buSzPct val="100000"/>
              <a:buChar char="•"/>
            </a:pPr>
            <a:r>
              <a:rPr lang="en-US" sz="1550" dirty="0">
                <a:solidFill>
                  <a:srgbClr val="333F70"/>
                </a:solidFill>
                <a:latin typeface="Open Sans" pitchFamily="34" charset="0"/>
                <a:ea typeface="Open Sans" pitchFamily="34" charset="-122"/>
                <a:cs typeface="Open Sans" pitchFamily="34" charset="-120"/>
              </a:rPr>
              <a:t>Ses arrêts sont obligatoires : les parties se sont engagées à s'y conformer (en réalité la Cour dit qu'ils sont déclaratoires).</a:t>
            </a:r>
            <a:endParaRPr lang="en-US" sz="1550" dirty="0"/>
          </a:p>
        </p:txBody>
      </p:sp>
      <p:sp>
        <p:nvSpPr>
          <p:cNvPr id="6" name="Text 4"/>
          <p:cNvSpPr/>
          <p:nvPr/>
        </p:nvSpPr>
        <p:spPr>
          <a:xfrm>
            <a:off x="793790" y="5114449"/>
            <a:ext cx="7632025" cy="635079"/>
          </a:xfrm>
          <a:prstGeom prst="rect">
            <a:avLst/>
          </a:prstGeom>
          <a:noFill/>
          <a:ln/>
        </p:spPr>
        <p:txBody>
          <a:bodyPr wrap="square" lIns="0" tIns="0" rIns="0" bIns="0" rtlCol="0" anchor="t"/>
          <a:lstStyle/>
          <a:p>
            <a:pPr algn="l" marL="342900" indent="-342900">
              <a:lnSpc>
                <a:spcPts val="2500"/>
              </a:lnSpc>
              <a:buSzPct val="100000"/>
              <a:buChar char="•"/>
            </a:pPr>
            <a:r>
              <a:rPr lang="en-US" sz="1550" dirty="0">
                <a:solidFill>
                  <a:srgbClr val="333F70"/>
                </a:solidFill>
                <a:latin typeface="Open Sans" pitchFamily="34" charset="0"/>
                <a:ea typeface="Open Sans" pitchFamily="34" charset="-122"/>
                <a:cs typeface="Open Sans" pitchFamily="34" charset="-120"/>
              </a:rPr>
              <a:t>Ils ne sont toutefois pas exécutoires : c'est l'État concerné qui doit les faire appliquer (sans qu'il soit contraint sérieusement).</a:t>
            </a:r>
            <a:endParaRPr lang="en-US" sz="1550" dirty="0"/>
          </a:p>
        </p:txBody>
      </p:sp>
      <p:sp>
        <p:nvSpPr>
          <p:cNvPr id="7" name="Text 5"/>
          <p:cNvSpPr/>
          <p:nvPr/>
        </p:nvSpPr>
        <p:spPr>
          <a:xfrm>
            <a:off x="793790" y="5818942"/>
            <a:ext cx="7632025" cy="635079"/>
          </a:xfrm>
          <a:prstGeom prst="rect">
            <a:avLst/>
          </a:prstGeom>
          <a:noFill/>
          <a:ln/>
        </p:spPr>
        <p:txBody>
          <a:bodyPr wrap="square" lIns="0" tIns="0" rIns="0" bIns="0" rtlCol="0" anchor="t"/>
          <a:lstStyle/>
          <a:p>
            <a:pPr algn="l" marL="342900" indent="-342900">
              <a:lnSpc>
                <a:spcPts val="2500"/>
              </a:lnSpc>
              <a:buSzPct val="100000"/>
              <a:buChar char="•"/>
            </a:pPr>
            <a:r>
              <a:rPr lang="en-US" sz="1550" dirty="0">
                <a:solidFill>
                  <a:srgbClr val="333F70"/>
                </a:solidFill>
                <a:latin typeface="Open Sans" pitchFamily="34" charset="0"/>
                <a:ea typeface="Open Sans" pitchFamily="34" charset="-122"/>
                <a:cs typeface="Open Sans" pitchFamily="34" charset="-120"/>
              </a:rPr>
              <a:t>En revanche les juridictions peuvent s'appuyer sur ses fondements dans leurs jugements.</a:t>
            </a:r>
            <a:endParaRPr lang="en-US" sz="1550" dirty="0"/>
          </a:p>
        </p:txBody>
      </p:sp>
      <p:sp>
        <p:nvSpPr>
          <p:cNvPr id="8" name="Text 6"/>
          <p:cNvSpPr/>
          <p:nvPr/>
        </p:nvSpPr>
        <p:spPr>
          <a:xfrm>
            <a:off x="793790" y="6523434"/>
            <a:ext cx="7632025" cy="952619"/>
          </a:xfrm>
          <a:prstGeom prst="rect">
            <a:avLst/>
          </a:prstGeom>
          <a:noFill/>
          <a:ln/>
        </p:spPr>
        <p:txBody>
          <a:bodyPr wrap="square" lIns="0" tIns="0" rIns="0" bIns="0" rtlCol="0" anchor="t"/>
          <a:lstStyle/>
          <a:p>
            <a:pPr algn="l" marL="342900" indent="-342900">
              <a:lnSpc>
                <a:spcPts val="2500"/>
              </a:lnSpc>
              <a:buSzPct val="100000"/>
              <a:buChar char="•"/>
            </a:pPr>
            <a:r>
              <a:rPr lang="en-US" sz="1550" b="1" dirty="0">
                <a:solidFill>
                  <a:srgbClr val="333F70"/>
                </a:solidFill>
                <a:latin typeface="Open Sans" pitchFamily="34" charset="0"/>
                <a:ea typeface="Open Sans" pitchFamily="34" charset="-122"/>
                <a:cs typeface="Open Sans" pitchFamily="34" charset="-120"/>
              </a:rPr>
              <a:t>L'article 6, paragraphe 2, du Traité sur l'Union Européenne (TUE)</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dispose par ailleurs que : "L'Union européenne adhère à la Convention européenne de sauvegarde des droits de l'homme et des libertés fondamentales".</a:t>
            </a:r>
            <a:endParaRPr lang="en-US" sz="1550" dirty="0"/>
          </a:p>
        </p:txBody>
      </p:sp>
      <p:sp>
        <p:nvSpPr>
          <p:cNvPr id="9" name="Text 7"/>
          <p:cNvSpPr/>
          <p:nvPr/>
        </p:nvSpPr>
        <p:spPr>
          <a:xfrm>
            <a:off x="8917543" y="1829991"/>
            <a:ext cx="4926568" cy="127015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Certains droits fondamentaux peuvent être invoqués dans le cadre de l'activité commerciale (exemple : application au bail commercial) et surtout d'une procédure judiciaire correspondante.</a:t>
            </a:r>
            <a:endParaRPr lang="en-US" sz="155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Text 0"/>
          <p:cNvSpPr/>
          <p:nvPr/>
        </p:nvSpPr>
        <p:spPr>
          <a:xfrm>
            <a:off x="793790" y="3068003"/>
            <a:ext cx="11443930" cy="620078"/>
          </a:xfrm>
          <a:prstGeom prst="rect">
            <a:avLst/>
          </a:prstGeom>
          <a:noFill/>
          <a:ln/>
        </p:spPr>
        <p:txBody>
          <a:bodyPr wrap="none" lIns="0" tIns="0" rIns="0" bIns="0" rtlCol="0" anchor="t"/>
          <a:lstStyle/>
          <a:p>
            <a:pPr algn="l" indent="0" marL="0">
              <a:lnSpc>
                <a:spcPts val="4850"/>
              </a:lnSpc>
              <a:buNone/>
            </a:pPr>
            <a:r>
              <a:rPr lang="en-US" sz="3900" b="1" dirty="0">
                <a:solidFill>
                  <a:srgbClr val="333F70"/>
                </a:solidFill>
                <a:latin typeface="Unbounded Bold" pitchFamily="34" charset="0"/>
                <a:ea typeface="Unbounded Bold" pitchFamily="34" charset="-122"/>
                <a:cs typeface="Unbounded Bold" pitchFamily="34" charset="-120"/>
              </a:rPr>
              <a:t>I. L'HISTOIRE DU DROIT COMMERCIAL</a:t>
            </a:r>
            <a:endParaRPr lang="en-US" sz="3900" dirty="0"/>
          </a:p>
        </p:txBody>
      </p:sp>
      <p:sp>
        <p:nvSpPr>
          <p:cNvPr id="3" name="Text 1"/>
          <p:cNvSpPr/>
          <p:nvPr/>
        </p:nvSpPr>
        <p:spPr>
          <a:xfrm>
            <a:off x="793790" y="3985736"/>
            <a:ext cx="13042821" cy="317540"/>
          </a:xfrm>
          <a:prstGeom prst="rect">
            <a:avLst/>
          </a:prstGeom>
          <a:noFill/>
          <a:ln/>
        </p:spPr>
        <p:txBody>
          <a:bodyPr wrap="non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Le droit commercial est né et s'est développé avec les évolutions du commerce. </a:t>
            </a:r>
            <a:endParaRPr lang="en-US" sz="1550" dirty="0"/>
          </a:p>
        </p:txBody>
      </p:sp>
      <p:sp>
        <p:nvSpPr>
          <p:cNvPr id="4" name="Text 2"/>
          <p:cNvSpPr/>
          <p:nvPr/>
        </p:nvSpPr>
        <p:spPr>
          <a:xfrm>
            <a:off x="793790" y="4526518"/>
            <a:ext cx="13042821"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Il a donc une dimension historique importante. C'est « la survivance d'un passé encore récent » (M. Cabrillac, « Vers la dispartition du droit commercial », Écrits en hommage à Jean Foyer, PUF, 1997).</a:t>
            </a:r>
            <a:endParaRPr lang="en-US" sz="155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 20">
    <p:spTree>
      <p:nvGrpSpPr>
        <p:cNvPr id="1" name=""/>
        <p:cNvGrpSpPr/>
        <p:nvPr/>
      </p:nvGrpSpPr>
      <p:grpSpPr>
        <a:xfrm>
          <a:off x="0" y="0"/>
          <a:ext cx="0" cy="0"/>
          <a:chOff x="0" y="0"/>
          <a:chExt cx="0" cy="0"/>
        </a:xfrm>
      </p:grpSpPr>
      <p:sp>
        <p:nvSpPr>
          <p:cNvPr id="2" name="Text 0"/>
          <p:cNvSpPr/>
          <p:nvPr/>
        </p:nvSpPr>
        <p:spPr>
          <a:xfrm>
            <a:off x="595313" y="899874"/>
            <a:ext cx="5217914" cy="278963"/>
          </a:xfrm>
          <a:prstGeom prst="rect">
            <a:avLst/>
          </a:prstGeom>
          <a:noFill/>
          <a:ln/>
        </p:spPr>
        <p:txBody>
          <a:bodyPr wrap="none" lIns="0" tIns="0" rIns="0" bIns="0" rtlCol="0" anchor="t"/>
          <a:lstStyle/>
          <a:p>
            <a:pPr algn="l" indent="0" marL="0">
              <a:lnSpc>
                <a:spcPts val="2150"/>
              </a:lnSpc>
              <a:buNone/>
            </a:pPr>
            <a:r>
              <a:rPr lang="en-US" sz="1750" b="1" dirty="0">
                <a:solidFill>
                  <a:srgbClr val="333F70"/>
                </a:solidFill>
                <a:latin typeface="Unbounded Bold" pitchFamily="34" charset="0"/>
                <a:ea typeface="Unbounded Bold" pitchFamily="34" charset="-122"/>
                <a:cs typeface="Unbounded Bold" pitchFamily="34" charset="-120"/>
              </a:rPr>
              <a:t>3. Les autres sources internationales</a:t>
            </a:r>
            <a:endParaRPr lang="en-US" sz="1750" dirty="0"/>
          </a:p>
        </p:txBody>
      </p:sp>
      <p:sp>
        <p:nvSpPr>
          <p:cNvPr id="3" name="Shape 1"/>
          <p:cNvSpPr/>
          <p:nvPr/>
        </p:nvSpPr>
        <p:spPr>
          <a:xfrm>
            <a:off x="595313" y="1476494"/>
            <a:ext cx="4380667" cy="5853113"/>
          </a:xfrm>
          <a:prstGeom prst="roundRect">
            <a:avLst>
              <a:gd name="adj" fmla="val 1670"/>
            </a:avLst>
          </a:prstGeom>
          <a:solidFill>
            <a:srgbClr val="FFFFFF"/>
          </a:solidFill>
          <a:ln w="15240">
            <a:solidFill>
              <a:srgbClr val="BCDBD4"/>
            </a:solidFill>
            <a:prstDash val="solid"/>
          </a:ln>
        </p:spPr>
      </p:sp>
      <p:sp>
        <p:nvSpPr>
          <p:cNvPr id="4" name="Shape 2"/>
          <p:cNvSpPr/>
          <p:nvPr/>
        </p:nvSpPr>
        <p:spPr>
          <a:xfrm>
            <a:off x="580073" y="1476494"/>
            <a:ext cx="60960" cy="5853113"/>
          </a:xfrm>
          <a:prstGeom prst="roundRect">
            <a:avLst>
              <a:gd name="adj" fmla="val 102558"/>
            </a:avLst>
          </a:prstGeom>
          <a:solidFill>
            <a:srgbClr val="26A688"/>
          </a:solidFill>
          <a:ln/>
        </p:spPr>
      </p:sp>
      <p:sp>
        <p:nvSpPr>
          <p:cNvPr id="5" name="Text 3"/>
          <p:cNvSpPr/>
          <p:nvPr/>
        </p:nvSpPr>
        <p:spPr>
          <a:xfrm>
            <a:off x="805101" y="1640562"/>
            <a:ext cx="2634615" cy="232529"/>
          </a:xfrm>
          <a:prstGeom prst="rect">
            <a:avLst/>
          </a:prstGeom>
          <a:noFill/>
          <a:ln/>
        </p:spPr>
        <p:txBody>
          <a:bodyPr wrap="none" lIns="0" tIns="0" rIns="0" bIns="0" rtlCol="0" anchor="t"/>
          <a:lstStyle/>
          <a:p>
            <a:pPr algn="l" indent="0" marL="0">
              <a:lnSpc>
                <a:spcPts val="1800"/>
              </a:lnSpc>
              <a:buNone/>
            </a:pPr>
            <a:r>
              <a:rPr lang="en-US" sz="1450" b="1" dirty="0">
                <a:solidFill>
                  <a:srgbClr val="333F70"/>
                </a:solidFill>
                <a:latin typeface="Unbounded Bold" pitchFamily="34" charset="0"/>
                <a:ea typeface="Unbounded Bold" pitchFamily="34" charset="-122"/>
                <a:cs typeface="Unbounded Bold" pitchFamily="34" charset="-120"/>
              </a:rPr>
              <a:t>Traités internationaux</a:t>
            </a:r>
            <a:endParaRPr lang="en-US" sz="1450" dirty="0"/>
          </a:p>
        </p:txBody>
      </p:sp>
      <p:sp>
        <p:nvSpPr>
          <p:cNvPr id="6" name="Text 4"/>
          <p:cNvSpPr/>
          <p:nvPr/>
        </p:nvSpPr>
        <p:spPr>
          <a:xfrm>
            <a:off x="805101" y="1962388"/>
            <a:ext cx="4006810" cy="1666875"/>
          </a:xfrm>
          <a:prstGeom prst="rect">
            <a:avLst/>
          </a:prstGeom>
          <a:noFill/>
          <a:ln/>
        </p:spPr>
        <p:txBody>
          <a:bodyPr wrap="square" lIns="0" tIns="0" rIns="0" bIns="0" rtlCol="0" anchor="t"/>
          <a:lstStyle/>
          <a:p>
            <a:pPr algn="l" indent="0" marL="0">
              <a:lnSpc>
                <a:spcPts val="1850"/>
              </a:lnSpc>
              <a:buNone/>
            </a:pPr>
            <a:r>
              <a:rPr lang="en-US" sz="1150" dirty="0">
                <a:solidFill>
                  <a:srgbClr val="333F70"/>
                </a:solidFill>
                <a:latin typeface="Open Sans" pitchFamily="34" charset="0"/>
                <a:ea typeface="Open Sans" pitchFamily="34" charset="-122"/>
                <a:cs typeface="Open Sans" pitchFamily="34" charset="-120"/>
              </a:rPr>
              <a:t>Il s'agit des traités internationaux (par exemple</a:t>
            </a:r>
            <a:pPr algn="l" indent="0" marL="0">
              <a:lnSpc>
                <a:spcPts val="1850"/>
              </a:lnSpc>
              <a:buNone/>
            </a:pPr>
            <a:r>
              <a:rPr lang="en-US" sz="1150" u="sng" dirty="0">
                <a:solidFill>
                  <a:srgbClr val="333F70"/>
                </a:solidFill>
                <a:latin typeface="Open Sans" pitchFamily="34" charset="0"/>
                <a:ea typeface="Open Sans" pitchFamily="34" charset="-122"/>
                <a:cs typeface="Open Sans" pitchFamily="34" charset="-120"/>
              </a:rPr>
              <a:t> convention de Vienne sur la vente internationale de marchandises</a:t>
            </a:r>
            <a:pPr algn="l" indent="0" marL="0">
              <a:lnSpc>
                <a:spcPts val="1850"/>
              </a:lnSpc>
              <a:buNone/>
            </a:pPr>
            <a:r>
              <a:rPr lang="en-US" sz="1150" dirty="0">
                <a:solidFill>
                  <a:srgbClr val="333F70"/>
                </a:solidFill>
                <a:latin typeface="Open Sans" pitchFamily="34" charset="0"/>
                <a:ea typeface="Open Sans" pitchFamily="34" charset="-122"/>
                <a:cs typeface="Open Sans" pitchFamily="34" charset="-120"/>
              </a:rPr>
              <a:t> du 11 avril 1980 ; </a:t>
            </a:r>
            <a:pPr algn="l" indent="0" marL="0">
              <a:lnSpc>
                <a:spcPts val="1850"/>
              </a:lnSpc>
              <a:buNone/>
            </a:pPr>
            <a:r>
              <a:rPr lang="en-US" sz="1150" u="sng" dirty="0">
                <a:solidFill>
                  <a:srgbClr val="333F70"/>
                </a:solidFill>
                <a:latin typeface="Open Sans" pitchFamily="34" charset="0"/>
                <a:ea typeface="Open Sans" pitchFamily="34" charset="-122"/>
                <a:cs typeface="Open Sans" pitchFamily="34" charset="-120"/>
              </a:rPr>
              <a:t>Le règlement Rome 1 </a:t>
            </a:r>
            <a:pPr algn="l" indent="0" marL="0">
              <a:lnSpc>
                <a:spcPts val="1850"/>
              </a:lnSpc>
              <a:buNone/>
            </a:pPr>
            <a:r>
              <a:rPr lang="en-US" sz="1150" dirty="0">
                <a:solidFill>
                  <a:srgbClr val="333F70"/>
                </a:solidFill>
                <a:latin typeface="Open Sans" pitchFamily="34" charset="0"/>
                <a:ea typeface="Open Sans" pitchFamily="34" charset="-122"/>
                <a:cs typeface="Open Sans" pitchFamily="34" charset="-120"/>
              </a:rPr>
              <a:t>(2008), qui établit des règles uniformes pour déterminer la loi applicable aux obligations contractuelles de l'Union européenne ; </a:t>
            </a:r>
            <a:pPr algn="l" indent="0" marL="0">
              <a:lnSpc>
                <a:spcPts val="1850"/>
              </a:lnSpc>
              <a:buNone/>
            </a:pPr>
            <a:r>
              <a:rPr lang="en-US" sz="1150" u="sng" dirty="0">
                <a:solidFill>
                  <a:srgbClr val="333F70"/>
                </a:solidFill>
                <a:latin typeface="Open Sans" pitchFamily="34" charset="0"/>
                <a:ea typeface="Open Sans" pitchFamily="34" charset="-122"/>
                <a:cs typeface="Open Sans" pitchFamily="34" charset="-120"/>
              </a:rPr>
              <a:t>La convention d'Ottawa</a:t>
            </a:r>
            <a:pPr algn="l" indent="0" marL="0">
              <a:lnSpc>
                <a:spcPts val="1850"/>
              </a:lnSpc>
              <a:buNone/>
            </a:pPr>
            <a:r>
              <a:rPr lang="en-US" sz="1150" dirty="0">
                <a:solidFill>
                  <a:srgbClr val="333F70"/>
                </a:solidFill>
                <a:latin typeface="Open Sans" pitchFamily="34" charset="0"/>
                <a:ea typeface="Open Sans" pitchFamily="34" charset="-122"/>
                <a:cs typeface="Open Sans" pitchFamily="34" charset="-120"/>
              </a:rPr>
              <a:t> de 1988 sur l'affacturage international).</a:t>
            </a:r>
            <a:endParaRPr lang="en-US" sz="1150" dirty="0"/>
          </a:p>
        </p:txBody>
      </p:sp>
      <p:sp>
        <p:nvSpPr>
          <p:cNvPr id="7" name="Text 5"/>
          <p:cNvSpPr/>
          <p:nvPr/>
        </p:nvSpPr>
        <p:spPr>
          <a:xfrm>
            <a:off x="805101" y="3718560"/>
            <a:ext cx="4006810" cy="1190625"/>
          </a:xfrm>
          <a:prstGeom prst="rect">
            <a:avLst/>
          </a:prstGeom>
          <a:noFill/>
          <a:ln/>
        </p:spPr>
        <p:txBody>
          <a:bodyPr wrap="square" lIns="0" tIns="0" rIns="0" bIns="0" rtlCol="0" anchor="t"/>
          <a:lstStyle/>
          <a:p>
            <a:pPr algn="l" indent="0" marL="0">
              <a:lnSpc>
                <a:spcPts val="1850"/>
              </a:lnSpc>
              <a:buNone/>
            </a:pPr>
            <a:r>
              <a:rPr lang="en-US" sz="1150" b="1" dirty="0">
                <a:solidFill>
                  <a:srgbClr val="333F70"/>
                </a:solidFill>
                <a:latin typeface="Open Sans" pitchFamily="34" charset="0"/>
                <a:ea typeface="Open Sans" pitchFamily="34" charset="-122"/>
                <a:cs typeface="Open Sans" pitchFamily="34" charset="-120"/>
              </a:rPr>
              <a:t>Contrôle de conventionnalité :</a:t>
            </a:r>
            <a:pPr algn="l" indent="0" marL="0">
              <a:lnSpc>
                <a:spcPts val="1850"/>
              </a:lnSpc>
              <a:buNone/>
            </a:pPr>
            <a:r>
              <a:rPr lang="en-US" sz="1150" dirty="0">
                <a:solidFill>
                  <a:srgbClr val="333F70"/>
                </a:solidFill>
                <a:latin typeface="Open Sans" pitchFamily="34" charset="0"/>
                <a:ea typeface="Open Sans" pitchFamily="34" charset="-122"/>
                <a:cs typeface="Open Sans" pitchFamily="34" charset="-120"/>
              </a:rPr>
              <a:t> les décisions </a:t>
            </a:r>
            <a:pPr algn="l" indent="0" marL="0">
              <a:lnSpc>
                <a:spcPts val="1850"/>
              </a:lnSpc>
              <a:buNone/>
            </a:pPr>
            <a:r>
              <a:rPr lang="en-US" sz="1150" b="1" dirty="0">
                <a:solidFill>
                  <a:srgbClr val="F44444"/>
                </a:solidFill>
                <a:latin typeface="Open Sans" pitchFamily="34" charset="0"/>
                <a:ea typeface="Open Sans" pitchFamily="34" charset="-122"/>
                <a:cs typeface="Open Sans" pitchFamily="34" charset="-120"/>
              </a:rPr>
              <a:t>Société des Cafés Jacques Vabre </a:t>
            </a:r>
            <a:pPr algn="l" indent="0" marL="0">
              <a:lnSpc>
                <a:spcPts val="1850"/>
              </a:lnSpc>
              <a:buNone/>
            </a:pPr>
            <a:r>
              <a:rPr lang="en-US" sz="1150" dirty="0">
                <a:solidFill>
                  <a:srgbClr val="333F70"/>
                </a:solidFill>
                <a:latin typeface="Open Sans" pitchFamily="34" charset="0"/>
                <a:ea typeface="Open Sans" pitchFamily="34" charset="-122"/>
                <a:cs typeface="Open Sans" pitchFamily="34" charset="-120"/>
              </a:rPr>
              <a:t>(Cass. mixte, 24 mai 1975 ) et </a:t>
            </a:r>
            <a:pPr algn="l" indent="0" marL="0">
              <a:lnSpc>
                <a:spcPts val="1850"/>
              </a:lnSpc>
              <a:buNone/>
            </a:pPr>
            <a:r>
              <a:rPr lang="en-US" sz="1150" b="1" dirty="0">
                <a:solidFill>
                  <a:srgbClr val="F44444"/>
                </a:solidFill>
                <a:latin typeface="Open Sans" pitchFamily="34" charset="0"/>
                <a:ea typeface="Open Sans" pitchFamily="34" charset="-122"/>
                <a:cs typeface="Open Sans" pitchFamily="34" charset="-120"/>
              </a:rPr>
              <a:t>Nicolo</a:t>
            </a:r>
            <a:pPr algn="l" indent="0" marL="0">
              <a:lnSpc>
                <a:spcPts val="1850"/>
              </a:lnSpc>
              <a:buNone/>
            </a:pPr>
            <a:r>
              <a:rPr lang="en-US" sz="1150" dirty="0">
                <a:solidFill>
                  <a:srgbClr val="333F70"/>
                </a:solidFill>
                <a:latin typeface="Open Sans" pitchFamily="34" charset="0"/>
                <a:ea typeface="Open Sans" pitchFamily="34" charset="-122"/>
                <a:cs typeface="Open Sans" pitchFamily="34" charset="-120"/>
              </a:rPr>
              <a:t> (CE, 20 octobre 1989) ont permis au juge interne d' écarter des débats la loi contraire aux traités internationaux, même si la loi lui est postérieure.</a:t>
            </a:r>
            <a:endParaRPr lang="en-US" sz="1150" dirty="0"/>
          </a:p>
        </p:txBody>
      </p:sp>
      <p:sp>
        <p:nvSpPr>
          <p:cNvPr id="8" name="Shape 6"/>
          <p:cNvSpPr/>
          <p:nvPr/>
        </p:nvSpPr>
        <p:spPr>
          <a:xfrm>
            <a:off x="5124807" y="1476494"/>
            <a:ext cx="4380667" cy="5853113"/>
          </a:xfrm>
          <a:prstGeom prst="roundRect">
            <a:avLst>
              <a:gd name="adj" fmla="val 1670"/>
            </a:avLst>
          </a:prstGeom>
          <a:solidFill>
            <a:srgbClr val="FFFFFF"/>
          </a:solidFill>
          <a:ln w="15240">
            <a:solidFill>
              <a:srgbClr val="BCDBD4"/>
            </a:solidFill>
            <a:prstDash val="solid"/>
          </a:ln>
        </p:spPr>
      </p:sp>
      <p:sp>
        <p:nvSpPr>
          <p:cNvPr id="9" name="Shape 7"/>
          <p:cNvSpPr/>
          <p:nvPr/>
        </p:nvSpPr>
        <p:spPr>
          <a:xfrm>
            <a:off x="5109567" y="1476494"/>
            <a:ext cx="60960" cy="5853113"/>
          </a:xfrm>
          <a:prstGeom prst="roundRect">
            <a:avLst>
              <a:gd name="adj" fmla="val 102558"/>
            </a:avLst>
          </a:prstGeom>
          <a:solidFill>
            <a:srgbClr val="26A688"/>
          </a:solidFill>
          <a:ln/>
        </p:spPr>
      </p:sp>
      <p:sp>
        <p:nvSpPr>
          <p:cNvPr id="10" name="Text 8"/>
          <p:cNvSpPr/>
          <p:nvPr/>
        </p:nvSpPr>
        <p:spPr>
          <a:xfrm>
            <a:off x="5334595" y="1640562"/>
            <a:ext cx="2674620" cy="232529"/>
          </a:xfrm>
          <a:prstGeom prst="rect">
            <a:avLst/>
          </a:prstGeom>
          <a:noFill/>
          <a:ln/>
        </p:spPr>
        <p:txBody>
          <a:bodyPr wrap="none" lIns="0" tIns="0" rIns="0" bIns="0" rtlCol="0" anchor="t"/>
          <a:lstStyle/>
          <a:p>
            <a:pPr algn="l" indent="0" marL="0">
              <a:lnSpc>
                <a:spcPts val="1800"/>
              </a:lnSpc>
              <a:buNone/>
            </a:pPr>
            <a:r>
              <a:rPr lang="en-US" sz="1450" b="1" dirty="0">
                <a:solidFill>
                  <a:srgbClr val="333F70"/>
                </a:solidFill>
                <a:latin typeface="Unbounded Bold" pitchFamily="34" charset="0"/>
                <a:ea typeface="Unbounded Bold" pitchFamily="34" charset="-122"/>
                <a:cs typeface="Unbounded Bold" pitchFamily="34" charset="-120"/>
              </a:rPr>
              <a:t>Usages internationaux</a:t>
            </a:r>
            <a:endParaRPr lang="en-US" sz="1450" dirty="0"/>
          </a:p>
        </p:txBody>
      </p:sp>
      <p:sp>
        <p:nvSpPr>
          <p:cNvPr id="11" name="Text 9"/>
          <p:cNvSpPr/>
          <p:nvPr/>
        </p:nvSpPr>
        <p:spPr>
          <a:xfrm>
            <a:off x="5334595" y="1962388"/>
            <a:ext cx="4006810" cy="714375"/>
          </a:xfrm>
          <a:prstGeom prst="rect">
            <a:avLst/>
          </a:prstGeom>
          <a:noFill/>
          <a:ln/>
        </p:spPr>
        <p:txBody>
          <a:bodyPr wrap="square" lIns="0" tIns="0" rIns="0" bIns="0" rtlCol="0" anchor="t"/>
          <a:lstStyle/>
          <a:p>
            <a:pPr algn="l" indent="0" marL="0">
              <a:lnSpc>
                <a:spcPts val="1850"/>
              </a:lnSpc>
              <a:buNone/>
            </a:pPr>
            <a:r>
              <a:rPr lang="en-US" sz="1150" dirty="0">
                <a:solidFill>
                  <a:srgbClr val="333F70"/>
                </a:solidFill>
                <a:latin typeface="Open Sans" pitchFamily="34" charset="0"/>
                <a:ea typeface="Open Sans" pitchFamily="34" charset="-122"/>
                <a:cs typeface="Open Sans" pitchFamily="34" charset="-120"/>
              </a:rPr>
              <a:t>On peut encore se référer aux usages internationaux qui sont importants (INCOTERMS ou international commercial termes, par exemple).</a:t>
            </a:r>
            <a:endParaRPr lang="en-US" sz="1150" dirty="0"/>
          </a:p>
        </p:txBody>
      </p:sp>
      <p:sp>
        <p:nvSpPr>
          <p:cNvPr id="12" name="Shape 10"/>
          <p:cNvSpPr/>
          <p:nvPr/>
        </p:nvSpPr>
        <p:spPr>
          <a:xfrm>
            <a:off x="9654302" y="1476494"/>
            <a:ext cx="4380786" cy="5853113"/>
          </a:xfrm>
          <a:prstGeom prst="roundRect">
            <a:avLst>
              <a:gd name="adj" fmla="val 1670"/>
            </a:avLst>
          </a:prstGeom>
          <a:solidFill>
            <a:srgbClr val="FFFFFF"/>
          </a:solidFill>
          <a:ln w="15240">
            <a:solidFill>
              <a:srgbClr val="BCDBD4"/>
            </a:solidFill>
            <a:prstDash val="solid"/>
          </a:ln>
        </p:spPr>
      </p:sp>
      <p:sp>
        <p:nvSpPr>
          <p:cNvPr id="13" name="Shape 11"/>
          <p:cNvSpPr/>
          <p:nvPr/>
        </p:nvSpPr>
        <p:spPr>
          <a:xfrm>
            <a:off x="9639062" y="1476494"/>
            <a:ext cx="60960" cy="5853113"/>
          </a:xfrm>
          <a:prstGeom prst="roundRect">
            <a:avLst>
              <a:gd name="adj" fmla="val 102558"/>
            </a:avLst>
          </a:prstGeom>
          <a:solidFill>
            <a:srgbClr val="26A688"/>
          </a:solidFill>
          <a:ln/>
        </p:spPr>
      </p:sp>
      <p:sp>
        <p:nvSpPr>
          <p:cNvPr id="14" name="Text 12"/>
          <p:cNvSpPr/>
          <p:nvPr/>
        </p:nvSpPr>
        <p:spPr>
          <a:xfrm>
            <a:off x="9864090" y="1640562"/>
            <a:ext cx="4006929" cy="465058"/>
          </a:xfrm>
          <a:prstGeom prst="rect">
            <a:avLst/>
          </a:prstGeom>
          <a:noFill/>
          <a:ln/>
        </p:spPr>
        <p:txBody>
          <a:bodyPr wrap="square" lIns="0" tIns="0" rIns="0" bIns="0" rtlCol="0" anchor="t"/>
          <a:lstStyle/>
          <a:p>
            <a:pPr algn="l" indent="0" marL="0">
              <a:lnSpc>
                <a:spcPts val="1800"/>
              </a:lnSpc>
              <a:buNone/>
            </a:pPr>
            <a:r>
              <a:rPr lang="en-US" sz="1450" b="1" dirty="0">
                <a:solidFill>
                  <a:srgbClr val="333F70"/>
                </a:solidFill>
                <a:latin typeface="Unbounded Bold" pitchFamily="34" charset="0"/>
                <a:ea typeface="Unbounded Bold" pitchFamily="34" charset="-122"/>
                <a:cs typeface="Unbounded Bold" pitchFamily="34" charset="-120"/>
              </a:rPr>
              <a:t>Organisation Mondiale du Commerce (1995)</a:t>
            </a:r>
            <a:endParaRPr lang="en-US" sz="1450" dirty="0"/>
          </a:p>
        </p:txBody>
      </p:sp>
      <p:sp>
        <p:nvSpPr>
          <p:cNvPr id="15" name="Text 13"/>
          <p:cNvSpPr/>
          <p:nvPr/>
        </p:nvSpPr>
        <p:spPr>
          <a:xfrm>
            <a:off x="9864090" y="2194917"/>
            <a:ext cx="4006929" cy="952500"/>
          </a:xfrm>
          <a:prstGeom prst="rect">
            <a:avLst/>
          </a:prstGeom>
          <a:noFill/>
          <a:ln/>
        </p:spPr>
        <p:txBody>
          <a:bodyPr wrap="square" lIns="0" tIns="0" rIns="0" bIns="0" rtlCol="0" anchor="t"/>
          <a:lstStyle/>
          <a:p>
            <a:pPr algn="l" marL="342900" indent="-342900">
              <a:lnSpc>
                <a:spcPts val="1850"/>
              </a:lnSpc>
              <a:buSzPct val="100000"/>
              <a:buChar char="•"/>
            </a:pPr>
            <a:r>
              <a:rPr lang="en-US" sz="1150" dirty="0">
                <a:solidFill>
                  <a:srgbClr val="333F70"/>
                </a:solidFill>
                <a:latin typeface="Open Sans" pitchFamily="34" charset="0"/>
                <a:ea typeface="Open Sans" pitchFamily="34" charset="-122"/>
                <a:cs typeface="Open Sans" pitchFamily="34" charset="-120"/>
              </a:rPr>
              <a:t>Elle assure la succession de l'Accord général sur les tarifs douaniers et le commerce (GATT), signé en 1947 par 23 pays dont la France, pour la régulation du commerce international.</a:t>
            </a:r>
            <a:endParaRPr lang="en-US" sz="1150" dirty="0"/>
          </a:p>
        </p:txBody>
      </p:sp>
      <p:sp>
        <p:nvSpPr>
          <p:cNvPr id="16" name="Text 14"/>
          <p:cNvSpPr/>
          <p:nvPr/>
        </p:nvSpPr>
        <p:spPr>
          <a:xfrm>
            <a:off x="9864090" y="3199448"/>
            <a:ext cx="4006929" cy="1666875"/>
          </a:xfrm>
          <a:prstGeom prst="rect">
            <a:avLst/>
          </a:prstGeom>
          <a:noFill/>
          <a:ln/>
        </p:spPr>
        <p:txBody>
          <a:bodyPr wrap="square" lIns="0" tIns="0" rIns="0" bIns="0" rtlCol="0" anchor="t"/>
          <a:lstStyle/>
          <a:p>
            <a:pPr algn="l" marL="342900" indent="-342900">
              <a:lnSpc>
                <a:spcPts val="1850"/>
              </a:lnSpc>
              <a:buSzPct val="100000"/>
              <a:buChar char="•"/>
            </a:pPr>
            <a:r>
              <a:rPr lang="en-US" sz="1150" dirty="0">
                <a:solidFill>
                  <a:srgbClr val="333F70"/>
                </a:solidFill>
                <a:latin typeface="Open Sans" pitchFamily="34" charset="0"/>
                <a:ea typeface="Open Sans" pitchFamily="34" charset="-122"/>
                <a:cs typeface="Open Sans" pitchFamily="34" charset="-120"/>
              </a:rPr>
              <a:t>Elle édicte des règles régissant le commerce des marchandises, des services, des biens agricoles et industriels et de la propriété intellectuelle entre les pays. Son but est d'aider, par la réduction des obstacles au libre-échange, les producteurs de marchandises et de services, les exportateurs et les importateurs à mener à bien leurs activités.</a:t>
            </a:r>
            <a:endParaRPr lang="en-US" sz="1150" dirty="0"/>
          </a:p>
        </p:txBody>
      </p:sp>
      <p:sp>
        <p:nvSpPr>
          <p:cNvPr id="17" name="Text 15"/>
          <p:cNvSpPr/>
          <p:nvPr/>
        </p:nvSpPr>
        <p:spPr>
          <a:xfrm>
            <a:off x="9864090" y="4918353"/>
            <a:ext cx="4006929" cy="714375"/>
          </a:xfrm>
          <a:prstGeom prst="rect">
            <a:avLst/>
          </a:prstGeom>
          <a:noFill/>
          <a:ln/>
        </p:spPr>
        <p:txBody>
          <a:bodyPr wrap="square" lIns="0" tIns="0" rIns="0" bIns="0" rtlCol="0" anchor="t"/>
          <a:lstStyle/>
          <a:p>
            <a:pPr algn="l" marL="342900" indent="-342900">
              <a:lnSpc>
                <a:spcPts val="1850"/>
              </a:lnSpc>
              <a:buSzPct val="100000"/>
              <a:buChar char="•"/>
            </a:pPr>
            <a:r>
              <a:rPr lang="en-US" sz="1150" dirty="0">
                <a:solidFill>
                  <a:srgbClr val="333F70"/>
                </a:solidFill>
                <a:latin typeface="Open Sans" pitchFamily="34" charset="0"/>
                <a:ea typeface="Open Sans" pitchFamily="34" charset="-122"/>
                <a:cs typeface="Open Sans" pitchFamily="34" charset="-120"/>
              </a:rPr>
              <a:t>L'OMC est principalement un cadre de négociation : les gouvernements membres y essaient de résoudre les désaccords commerciaux existant entre eux.</a:t>
            </a:r>
            <a:endParaRPr lang="en-US" sz="1150" dirty="0"/>
          </a:p>
        </p:txBody>
      </p:sp>
      <p:sp>
        <p:nvSpPr>
          <p:cNvPr id="18" name="Text 16"/>
          <p:cNvSpPr/>
          <p:nvPr/>
        </p:nvSpPr>
        <p:spPr>
          <a:xfrm>
            <a:off x="9864090" y="5684758"/>
            <a:ext cx="4006929" cy="952500"/>
          </a:xfrm>
          <a:prstGeom prst="rect">
            <a:avLst/>
          </a:prstGeom>
          <a:noFill/>
          <a:ln/>
        </p:spPr>
        <p:txBody>
          <a:bodyPr wrap="square" lIns="0" tIns="0" rIns="0" bIns="0" rtlCol="0" anchor="t"/>
          <a:lstStyle/>
          <a:p>
            <a:pPr algn="l" marL="342900" indent="-342900">
              <a:lnSpc>
                <a:spcPts val="1850"/>
              </a:lnSpc>
              <a:buSzPct val="100000"/>
              <a:buChar char="•"/>
            </a:pPr>
            <a:r>
              <a:rPr lang="en-US" sz="1150" dirty="0">
                <a:solidFill>
                  <a:srgbClr val="333F70"/>
                </a:solidFill>
                <a:latin typeface="Open Sans" pitchFamily="34" charset="0"/>
                <a:ea typeface="Open Sans" pitchFamily="34" charset="-122"/>
                <a:cs typeface="Open Sans" pitchFamily="34" charset="-120"/>
              </a:rPr>
              <a:t>L'OMC est dotée d'un « pouvoir judiciaire », via l'Organe de Règlement des Différends (ORD) : une procédure permet de régler les conflits entre les États membres. Elle est avant tout basée sur la négociation.</a:t>
            </a:r>
            <a:endParaRPr lang="en-US" sz="1150" dirty="0"/>
          </a:p>
        </p:txBody>
      </p:sp>
      <p:sp>
        <p:nvSpPr>
          <p:cNvPr id="19" name="Text 17"/>
          <p:cNvSpPr/>
          <p:nvPr/>
        </p:nvSpPr>
        <p:spPr>
          <a:xfrm>
            <a:off x="9864090" y="6689288"/>
            <a:ext cx="4006929" cy="476250"/>
          </a:xfrm>
          <a:prstGeom prst="rect">
            <a:avLst/>
          </a:prstGeom>
          <a:noFill/>
          <a:ln/>
        </p:spPr>
        <p:txBody>
          <a:bodyPr wrap="square" lIns="0" tIns="0" rIns="0" bIns="0" rtlCol="0" anchor="t"/>
          <a:lstStyle/>
          <a:p>
            <a:pPr algn="l" marL="342900" indent="-342900">
              <a:lnSpc>
                <a:spcPts val="1850"/>
              </a:lnSpc>
              <a:buSzPct val="100000"/>
              <a:buChar char="•"/>
            </a:pPr>
            <a:r>
              <a:rPr lang="en-US" sz="1150" dirty="0">
                <a:solidFill>
                  <a:srgbClr val="333F70"/>
                </a:solidFill>
                <a:latin typeface="Open Sans" pitchFamily="34" charset="0"/>
                <a:ea typeface="Open Sans" pitchFamily="34" charset="-122"/>
                <a:cs typeface="Open Sans" pitchFamily="34" charset="-120"/>
              </a:rPr>
              <a:t>Il existe un organe d'appel (OA) comme voie de recours.</a:t>
            </a:r>
            <a:endParaRPr lang="en-US" sz="115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 21">
    <p:spTree>
      <p:nvGrpSpPr>
        <p:cNvPr id="1" name=""/>
        <p:cNvGrpSpPr/>
        <p:nvPr/>
      </p:nvGrpSpPr>
      <p:grpSpPr>
        <a:xfrm>
          <a:off x="0" y="0"/>
          <a:ext cx="0" cy="0"/>
          <a:chOff x="0" y="0"/>
          <a:chExt cx="0" cy="0"/>
        </a:xfrm>
      </p:grpSpPr>
      <p:sp>
        <p:nvSpPr>
          <p:cNvPr id="2" name="Text 0"/>
          <p:cNvSpPr/>
          <p:nvPr/>
        </p:nvSpPr>
        <p:spPr>
          <a:xfrm>
            <a:off x="793790" y="792361"/>
            <a:ext cx="4990862" cy="372070"/>
          </a:xfrm>
          <a:prstGeom prst="rect">
            <a:avLst/>
          </a:prstGeom>
          <a:noFill/>
          <a:ln/>
        </p:spPr>
        <p:txBody>
          <a:bodyPr wrap="none" lIns="0" tIns="0" rIns="0" bIns="0" rtlCol="0" anchor="t"/>
          <a:lstStyle/>
          <a:p>
            <a:pPr algn="l" indent="0" marL="0">
              <a:lnSpc>
                <a:spcPts val="2900"/>
              </a:lnSpc>
              <a:buNone/>
            </a:pPr>
            <a:r>
              <a:rPr lang="en-US" sz="2300" b="1" dirty="0">
                <a:solidFill>
                  <a:srgbClr val="333F70"/>
                </a:solidFill>
                <a:latin typeface="Unbounded Bold" pitchFamily="34" charset="0"/>
                <a:ea typeface="Unbounded Bold" pitchFamily="34" charset="-122"/>
                <a:cs typeface="Unbounded Bold" pitchFamily="34" charset="-120"/>
              </a:rPr>
              <a:t>4. L'arbitrage international</a:t>
            </a:r>
            <a:endParaRPr lang="en-US" sz="2300" dirty="0"/>
          </a:p>
        </p:txBody>
      </p:sp>
      <p:sp>
        <p:nvSpPr>
          <p:cNvPr id="3" name="Text 1"/>
          <p:cNvSpPr/>
          <p:nvPr/>
        </p:nvSpPr>
        <p:spPr>
          <a:xfrm>
            <a:off x="793790" y="1566267"/>
            <a:ext cx="6955631" cy="1270159"/>
          </a:xfrm>
          <a:prstGeom prst="rect">
            <a:avLst/>
          </a:prstGeom>
          <a:noFill/>
          <a:ln/>
        </p:spPr>
        <p:txBody>
          <a:bodyPr wrap="square" lIns="0" tIns="0" rIns="0" bIns="0" rtlCol="0" anchor="t"/>
          <a:lstStyle/>
          <a:p>
            <a:pPr algn="l" indent="0" marL="0">
              <a:lnSpc>
                <a:spcPts val="2500"/>
              </a:lnSpc>
              <a:buNone/>
            </a:pPr>
            <a:r>
              <a:rPr lang="en-US" sz="1550" u="sng" dirty="0">
                <a:solidFill>
                  <a:srgbClr val="333F70"/>
                </a:solidFill>
                <a:latin typeface="Open Sans" pitchFamily="34" charset="0"/>
                <a:ea typeface="Open Sans" pitchFamily="34" charset="-122"/>
                <a:cs typeface="Open Sans" pitchFamily="34" charset="-120"/>
              </a:rPr>
              <a:t>Le recours à l'arbitrage (1442 du CPC) est devenu le mode de résolution de droit commun des litiges du commerce internationa</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 la saisine des tribunaux étant l'exception. Lorsque le litige n'est pas né ce sera une clause compromissoire, à défaut c'est un compromis.</a:t>
            </a:r>
            <a:endParaRPr lang="en-US" sz="1550" dirty="0"/>
          </a:p>
        </p:txBody>
      </p:sp>
      <p:sp>
        <p:nvSpPr>
          <p:cNvPr id="4" name="Text 2"/>
          <p:cNvSpPr/>
          <p:nvPr/>
        </p:nvSpPr>
        <p:spPr>
          <a:xfrm>
            <a:off x="793790" y="3015020"/>
            <a:ext cx="6955631" cy="127015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Le principal avantage est que les parties à un contrat n'ont pas à choisir une juridiction nationale (les arbitres choisis n'auront généralement ni la nationalité des parties au contrat ni la nationalité de la loi applicable au contrat).</a:t>
            </a:r>
            <a:endParaRPr lang="en-US" sz="1550" dirty="0"/>
          </a:p>
        </p:txBody>
      </p:sp>
      <p:sp>
        <p:nvSpPr>
          <p:cNvPr id="5" name="Text 3"/>
          <p:cNvSpPr/>
          <p:nvPr/>
        </p:nvSpPr>
        <p:spPr>
          <a:xfrm>
            <a:off x="793790" y="4463772"/>
            <a:ext cx="6955631"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Les parties peuvent renoncer dans la sentence arbitrale à pouvoir saisir la Cour d'appel, compétente à défaut en cas de recours.</a:t>
            </a:r>
            <a:endParaRPr lang="en-US" sz="1550" dirty="0"/>
          </a:p>
        </p:txBody>
      </p:sp>
      <p:sp>
        <p:nvSpPr>
          <p:cNvPr id="6" name="Text 4"/>
          <p:cNvSpPr/>
          <p:nvPr/>
        </p:nvSpPr>
        <p:spPr>
          <a:xfrm>
            <a:off x="793790" y="5277445"/>
            <a:ext cx="6955631"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La sentence arbitrale devient exécutoire après une décision d'exequatur émanant du tribunal judiciaire (1487 du CPC).</a:t>
            </a:r>
            <a:endParaRPr lang="en-US" sz="1550" dirty="0"/>
          </a:p>
        </p:txBody>
      </p:sp>
      <p:pic>
        <p:nvPicPr>
          <p:cNvPr id="7" name="Image 0" descr="preencoded.png">    </p:cNvPr>
          <p:cNvPicPr>
            <a:picLocks noChangeAspect="1"/>
          </p:cNvPicPr>
          <p:nvPr/>
        </p:nvPicPr>
        <p:blipFill>
          <a:blip r:embed="rId1"/>
          <a:stretch>
            <a:fillRect/>
          </a:stretch>
        </p:blipFill>
        <p:spPr>
          <a:xfrm>
            <a:off x="8241149" y="1610916"/>
            <a:ext cx="5602962" cy="5602962"/>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Slide 22">
    <p:spTree>
      <p:nvGrpSpPr>
        <p:cNvPr id="1" name=""/>
        <p:cNvGrpSpPr/>
        <p:nvPr/>
      </p:nvGrpSpPr>
      <p:grpSpPr>
        <a:xfrm>
          <a:off x="0" y="0"/>
          <a:ext cx="0" cy="0"/>
          <a:chOff x="0" y="0"/>
          <a:chExt cx="0" cy="0"/>
        </a:xfrm>
      </p:grpSpPr>
      <p:sp>
        <p:nvSpPr>
          <p:cNvPr id="2" name="Text 0"/>
          <p:cNvSpPr/>
          <p:nvPr/>
        </p:nvSpPr>
        <p:spPr>
          <a:xfrm>
            <a:off x="793790" y="3187065"/>
            <a:ext cx="13042821" cy="1240155"/>
          </a:xfrm>
          <a:prstGeom prst="rect">
            <a:avLst/>
          </a:prstGeom>
          <a:noFill/>
          <a:ln/>
        </p:spPr>
        <p:txBody>
          <a:bodyPr wrap="square" lIns="0" tIns="0" rIns="0" bIns="0" rtlCol="0" anchor="t"/>
          <a:lstStyle/>
          <a:p>
            <a:pPr algn="l" indent="0" marL="0">
              <a:lnSpc>
                <a:spcPts val="4850"/>
              </a:lnSpc>
              <a:buNone/>
            </a:pPr>
            <a:r>
              <a:rPr lang="en-US" sz="3900" b="1" dirty="0">
                <a:solidFill>
                  <a:srgbClr val="333F70"/>
                </a:solidFill>
                <a:latin typeface="Unbounded Bold" pitchFamily="34" charset="0"/>
                <a:ea typeface="Unbounded Bold" pitchFamily="34" charset="-122"/>
                <a:cs typeface="Unbounded Bold" pitchFamily="34" charset="-120"/>
              </a:rPr>
              <a:t>III. LES GRANDS PRINCIPES DU DROIT COMMERCIAL</a:t>
            </a:r>
            <a:endParaRPr lang="en-US" sz="3900" dirty="0"/>
          </a:p>
        </p:txBody>
      </p:sp>
      <p:sp>
        <p:nvSpPr>
          <p:cNvPr id="3" name="Text 1"/>
          <p:cNvSpPr/>
          <p:nvPr/>
        </p:nvSpPr>
        <p:spPr>
          <a:xfrm>
            <a:off x="793790" y="4724876"/>
            <a:ext cx="13042821" cy="317540"/>
          </a:xfrm>
          <a:prstGeom prst="rect">
            <a:avLst/>
          </a:prstGeom>
          <a:noFill/>
          <a:ln/>
        </p:spPr>
        <p:txBody>
          <a:bodyPr wrap="non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Le droit commercial repose sur des principes fondamentaux qui structurent l'ensemble de la matière et reflètent ses valeurs essentielles.</a:t>
            </a:r>
            <a:endParaRPr lang="en-US" sz="155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Slide 23">
    <p:spTree>
      <p:nvGrpSpPr>
        <p:cNvPr id="1" name=""/>
        <p:cNvGrpSpPr/>
        <p:nvPr/>
      </p:nvGrpSpPr>
      <p:grpSpPr>
        <a:xfrm>
          <a:off x="0" y="0"/>
          <a:ext cx="0" cy="0"/>
          <a:chOff x="0" y="0"/>
          <a:chExt cx="0" cy="0"/>
        </a:xfrm>
      </p:grpSpPr>
      <p:sp>
        <p:nvSpPr>
          <p:cNvPr id="2" name="Text 0"/>
          <p:cNvSpPr/>
          <p:nvPr/>
        </p:nvSpPr>
        <p:spPr>
          <a:xfrm>
            <a:off x="603052" y="557927"/>
            <a:ext cx="7861340" cy="376952"/>
          </a:xfrm>
          <a:prstGeom prst="rect">
            <a:avLst/>
          </a:prstGeom>
          <a:noFill/>
          <a:ln/>
        </p:spPr>
        <p:txBody>
          <a:bodyPr wrap="none" lIns="0" tIns="0" rIns="0" bIns="0" rtlCol="0" anchor="t"/>
          <a:lstStyle/>
          <a:p>
            <a:pPr algn="l" indent="0" marL="0">
              <a:lnSpc>
                <a:spcPts val="2950"/>
              </a:lnSpc>
              <a:buNone/>
            </a:pPr>
            <a:r>
              <a:rPr lang="en-US" sz="2350" b="1" dirty="0">
                <a:solidFill>
                  <a:srgbClr val="333F70"/>
                </a:solidFill>
                <a:latin typeface="Unbounded Bold" pitchFamily="34" charset="0"/>
                <a:ea typeface="Unbounded Bold" pitchFamily="34" charset="-122"/>
                <a:cs typeface="Unbounded Bold" pitchFamily="34" charset="-120"/>
              </a:rPr>
              <a:t>A. La liberté du commerce et de l'industrie</a:t>
            </a:r>
            <a:endParaRPr lang="en-US" sz="2350" dirty="0"/>
          </a:p>
        </p:txBody>
      </p:sp>
      <p:sp>
        <p:nvSpPr>
          <p:cNvPr id="3" name="Shape 1"/>
          <p:cNvSpPr/>
          <p:nvPr/>
        </p:nvSpPr>
        <p:spPr>
          <a:xfrm>
            <a:off x="603052" y="1236345"/>
            <a:ext cx="4374237" cy="4229100"/>
          </a:xfrm>
          <a:prstGeom prst="roundRect">
            <a:avLst>
              <a:gd name="adj" fmla="val 1497"/>
            </a:avLst>
          </a:prstGeom>
          <a:solidFill>
            <a:srgbClr val="D6F5EE"/>
          </a:solidFill>
          <a:ln w="7620">
            <a:solidFill>
              <a:srgbClr val="BCDBD4"/>
            </a:solidFill>
            <a:prstDash val="solid"/>
          </a:ln>
        </p:spPr>
      </p:sp>
      <p:sp>
        <p:nvSpPr>
          <p:cNvPr id="4" name="Shape 2"/>
          <p:cNvSpPr/>
          <p:nvPr/>
        </p:nvSpPr>
        <p:spPr>
          <a:xfrm>
            <a:off x="761405" y="1394698"/>
            <a:ext cx="452199" cy="452199"/>
          </a:xfrm>
          <a:prstGeom prst="roundRect">
            <a:avLst>
              <a:gd name="adj" fmla="val 20219164"/>
            </a:avLst>
          </a:prstGeom>
          <a:solidFill>
            <a:srgbClr val="26A688"/>
          </a:solidFill>
          <a:ln/>
        </p:spPr>
      </p:sp>
      <p:pic>
        <p:nvPicPr>
          <p:cNvPr id="5" name="Image 0" descr="preencoded.png">    </p:cNvPr>
          <p:cNvPicPr>
            <a:picLocks noChangeAspect="1"/>
          </p:cNvPicPr>
          <p:nvPr/>
        </p:nvPicPr>
        <p:blipFill>
          <a:blip r:embed="rId1"/>
          <a:stretch>
            <a:fillRect/>
          </a:stretch>
        </p:blipFill>
        <p:spPr>
          <a:xfrm>
            <a:off x="885706" y="1518999"/>
            <a:ext cx="203478" cy="203478"/>
          </a:xfrm>
          <a:prstGeom prst="rect">
            <a:avLst/>
          </a:prstGeom>
        </p:spPr>
      </p:pic>
      <p:sp>
        <p:nvSpPr>
          <p:cNvPr id="6" name="Text 3"/>
          <p:cNvSpPr/>
          <p:nvPr/>
        </p:nvSpPr>
        <p:spPr>
          <a:xfrm>
            <a:off x="761405" y="1997631"/>
            <a:ext cx="2610445" cy="235506"/>
          </a:xfrm>
          <a:prstGeom prst="rect">
            <a:avLst/>
          </a:prstGeom>
          <a:noFill/>
          <a:ln/>
        </p:spPr>
        <p:txBody>
          <a:bodyPr wrap="none" lIns="0" tIns="0" rIns="0" bIns="0" rtlCol="0" anchor="t"/>
          <a:lstStyle/>
          <a:p>
            <a:pPr algn="l" indent="0" marL="0">
              <a:lnSpc>
                <a:spcPts val="1850"/>
              </a:lnSpc>
              <a:buNone/>
            </a:pPr>
            <a:r>
              <a:rPr lang="en-US" sz="1450" b="1" dirty="0">
                <a:solidFill>
                  <a:srgbClr val="333F70"/>
                </a:solidFill>
                <a:latin typeface="Unbounded Bold" pitchFamily="34" charset="0"/>
                <a:ea typeface="Unbounded Bold" pitchFamily="34" charset="-122"/>
                <a:cs typeface="Unbounded Bold" pitchFamily="34" charset="-120"/>
              </a:rPr>
              <a:t>Fondement historique</a:t>
            </a:r>
            <a:endParaRPr lang="en-US" sz="1450" dirty="0"/>
          </a:p>
        </p:txBody>
      </p:sp>
      <p:sp>
        <p:nvSpPr>
          <p:cNvPr id="7" name="Text 4"/>
          <p:cNvSpPr/>
          <p:nvPr/>
        </p:nvSpPr>
        <p:spPr>
          <a:xfrm>
            <a:off x="761405" y="2323505"/>
            <a:ext cx="4057531" cy="1205508"/>
          </a:xfrm>
          <a:prstGeom prst="rect">
            <a:avLst/>
          </a:prstGeom>
          <a:noFill/>
          <a:ln/>
        </p:spPr>
        <p:txBody>
          <a:bodyPr wrap="square" lIns="0" tIns="0" rIns="0" bIns="0" rtlCol="0" anchor="t"/>
          <a:lstStyle/>
          <a:p>
            <a:pPr algn="l" indent="0" marL="0">
              <a:lnSpc>
                <a:spcPts val="1850"/>
              </a:lnSpc>
              <a:buNone/>
            </a:pPr>
            <a:r>
              <a:rPr lang="en-US" sz="1150" dirty="0">
                <a:solidFill>
                  <a:srgbClr val="333F70"/>
                </a:solidFill>
                <a:latin typeface="Open Sans" pitchFamily="34" charset="0"/>
                <a:ea typeface="Open Sans" pitchFamily="34" charset="-122"/>
                <a:cs typeface="Open Sans" pitchFamily="34" charset="-120"/>
              </a:rPr>
              <a:t>Le principe de liberté du commerce et d'industrie (LCI) Il a été consacré </a:t>
            </a:r>
            <a:pPr algn="l" indent="0" marL="0">
              <a:lnSpc>
                <a:spcPts val="1850"/>
              </a:lnSpc>
              <a:buNone/>
            </a:pPr>
            <a:r>
              <a:rPr lang="en-US" sz="1150" b="1" dirty="0">
                <a:solidFill>
                  <a:srgbClr val="333F70"/>
                </a:solidFill>
                <a:latin typeface="Open Sans" pitchFamily="34" charset="0"/>
                <a:ea typeface="Open Sans" pitchFamily="34" charset="-122"/>
                <a:cs typeface="Open Sans" pitchFamily="34" charset="-120"/>
              </a:rPr>
              <a:t>par la loi du 2 et 17 mars 1791 (décret d'Allarde)</a:t>
            </a:r>
            <a:pPr algn="l" indent="0" marL="0">
              <a:lnSpc>
                <a:spcPts val="1850"/>
              </a:lnSpc>
              <a:buNone/>
            </a:pPr>
            <a:r>
              <a:rPr lang="en-US" sz="1150" dirty="0">
                <a:solidFill>
                  <a:srgbClr val="333F70"/>
                </a:solidFill>
                <a:latin typeface="Open Sans" pitchFamily="34" charset="0"/>
                <a:ea typeface="Open Sans" pitchFamily="34" charset="-122"/>
                <a:cs typeface="Open Sans" pitchFamily="34" charset="-120"/>
              </a:rPr>
              <a:t> : </a:t>
            </a:r>
            <a:pPr algn="l" indent="0" marL="0">
              <a:lnSpc>
                <a:spcPts val="1850"/>
              </a:lnSpc>
              <a:buNone/>
            </a:pPr>
            <a:r>
              <a:rPr lang="en-US" sz="1150" i="1" dirty="0">
                <a:solidFill>
                  <a:srgbClr val="333F70"/>
                </a:solidFill>
                <a:latin typeface="Open Sans" pitchFamily="34" charset="0"/>
                <a:ea typeface="Open Sans" pitchFamily="34" charset="-122"/>
                <a:cs typeface="Open Sans" pitchFamily="34" charset="-120"/>
              </a:rPr>
              <a:t>« il sera libre à toute personne de faire tel négoce ou d'exercer telle profession, art ou métier qu'elle trouve bon »</a:t>
            </a:r>
            <a:pPr algn="l" indent="0" marL="0">
              <a:lnSpc>
                <a:spcPts val="1850"/>
              </a:lnSpc>
              <a:buNone/>
            </a:pPr>
            <a:r>
              <a:rPr lang="en-US" sz="1150" dirty="0">
                <a:solidFill>
                  <a:srgbClr val="333F70"/>
                </a:solidFill>
                <a:latin typeface="Open Sans" pitchFamily="34" charset="0"/>
                <a:ea typeface="Open Sans" pitchFamily="34" charset="-122"/>
                <a:cs typeface="Open Sans" pitchFamily="34" charset="-120"/>
              </a:rPr>
              <a:t>.</a:t>
            </a:r>
            <a:endParaRPr lang="en-US" sz="1150" dirty="0"/>
          </a:p>
        </p:txBody>
      </p:sp>
      <p:sp>
        <p:nvSpPr>
          <p:cNvPr id="8" name="Text 5"/>
          <p:cNvSpPr/>
          <p:nvPr/>
        </p:nvSpPr>
        <p:spPr>
          <a:xfrm>
            <a:off x="761405" y="3619381"/>
            <a:ext cx="4057531" cy="723305"/>
          </a:xfrm>
          <a:prstGeom prst="rect">
            <a:avLst/>
          </a:prstGeom>
          <a:noFill/>
          <a:ln/>
        </p:spPr>
        <p:txBody>
          <a:bodyPr wrap="square" lIns="0" tIns="0" rIns="0" bIns="0" rtlCol="0" anchor="t"/>
          <a:lstStyle/>
          <a:p>
            <a:pPr algn="l" indent="0" marL="0">
              <a:lnSpc>
                <a:spcPts val="1850"/>
              </a:lnSpc>
              <a:buNone/>
            </a:pPr>
            <a:r>
              <a:rPr lang="en-US" sz="1150" dirty="0">
                <a:solidFill>
                  <a:srgbClr val="333F70"/>
                </a:solidFill>
                <a:latin typeface="Open Sans" pitchFamily="34" charset="0"/>
                <a:ea typeface="Open Sans" pitchFamily="34" charset="-122"/>
                <a:cs typeface="Open Sans" pitchFamily="34" charset="-120"/>
              </a:rPr>
              <a:t>La</a:t>
            </a:r>
            <a:pPr algn="l" indent="0" marL="0">
              <a:lnSpc>
                <a:spcPts val="1850"/>
              </a:lnSpc>
              <a:buNone/>
            </a:pPr>
            <a:r>
              <a:rPr lang="en-US" sz="1150" b="1" dirty="0">
                <a:solidFill>
                  <a:srgbClr val="333F70"/>
                </a:solidFill>
                <a:latin typeface="Open Sans" pitchFamily="34" charset="0"/>
                <a:ea typeface="Open Sans" pitchFamily="34" charset="-122"/>
                <a:cs typeface="Open Sans" pitchFamily="34" charset="-120"/>
              </a:rPr>
              <a:t> loi Le Chapelier des 14 et 17 juin 1791</a:t>
            </a:r>
            <a:pPr algn="l" indent="0" marL="0">
              <a:lnSpc>
                <a:spcPts val="1850"/>
              </a:lnSpc>
              <a:buNone/>
            </a:pPr>
            <a:r>
              <a:rPr lang="en-US" sz="1150" dirty="0">
                <a:solidFill>
                  <a:srgbClr val="333F70"/>
                </a:solidFill>
                <a:latin typeface="Open Sans" pitchFamily="34" charset="0"/>
                <a:ea typeface="Open Sans" pitchFamily="34" charset="-122"/>
                <a:cs typeface="Open Sans" pitchFamily="34" charset="-120"/>
              </a:rPr>
              <a:t> en supprimant les corporations en a donné une application définitive.</a:t>
            </a:r>
            <a:endParaRPr lang="en-US" sz="1150" dirty="0"/>
          </a:p>
        </p:txBody>
      </p:sp>
      <p:sp>
        <p:nvSpPr>
          <p:cNvPr id="9" name="Shape 6"/>
          <p:cNvSpPr/>
          <p:nvPr/>
        </p:nvSpPr>
        <p:spPr>
          <a:xfrm>
            <a:off x="5128022" y="1236345"/>
            <a:ext cx="4374237" cy="4229100"/>
          </a:xfrm>
          <a:prstGeom prst="roundRect">
            <a:avLst>
              <a:gd name="adj" fmla="val 1497"/>
            </a:avLst>
          </a:prstGeom>
          <a:solidFill>
            <a:srgbClr val="D6F5EE"/>
          </a:solidFill>
          <a:ln w="7620">
            <a:solidFill>
              <a:srgbClr val="BCDBD4"/>
            </a:solidFill>
            <a:prstDash val="solid"/>
          </a:ln>
        </p:spPr>
      </p:sp>
      <p:sp>
        <p:nvSpPr>
          <p:cNvPr id="10" name="Shape 7"/>
          <p:cNvSpPr/>
          <p:nvPr/>
        </p:nvSpPr>
        <p:spPr>
          <a:xfrm>
            <a:off x="5286375" y="1394698"/>
            <a:ext cx="452199" cy="452199"/>
          </a:xfrm>
          <a:prstGeom prst="roundRect">
            <a:avLst>
              <a:gd name="adj" fmla="val 20219164"/>
            </a:avLst>
          </a:prstGeom>
          <a:solidFill>
            <a:srgbClr val="26A688"/>
          </a:solidFill>
          <a:ln/>
        </p:spPr>
      </p:sp>
      <p:pic>
        <p:nvPicPr>
          <p:cNvPr id="11" name="Image 1" descr="preencoded.png">    </p:cNvPr>
          <p:cNvPicPr>
            <a:picLocks noChangeAspect="1"/>
          </p:cNvPicPr>
          <p:nvPr/>
        </p:nvPicPr>
        <p:blipFill>
          <a:blip r:embed="rId2"/>
          <a:stretch>
            <a:fillRect/>
          </a:stretch>
        </p:blipFill>
        <p:spPr>
          <a:xfrm>
            <a:off x="5410676" y="1493639"/>
            <a:ext cx="203478" cy="254317"/>
          </a:xfrm>
          <a:prstGeom prst="rect">
            <a:avLst/>
          </a:prstGeom>
        </p:spPr>
      </p:pic>
      <p:sp>
        <p:nvSpPr>
          <p:cNvPr id="12" name="Text 8"/>
          <p:cNvSpPr/>
          <p:nvPr/>
        </p:nvSpPr>
        <p:spPr>
          <a:xfrm>
            <a:off x="5286375" y="1997631"/>
            <a:ext cx="2216825" cy="235506"/>
          </a:xfrm>
          <a:prstGeom prst="rect">
            <a:avLst/>
          </a:prstGeom>
          <a:noFill/>
          <a:ln/>
        </p:spPr>
        <p:txBody>
          <a:bodyPr wrap="none" lIns="0" tIns="0" rIns="0" bIns="0" rtlCol="0" anchor="t"/>
          <a:lstStyle/>
          <a:p>
            <a:pPr algn="l" indent="0" marL="0">
              <a:lnSpc>
                <a:spcPts val="1850"/>
              </a:lnSpc>
              <a:buNone/>
            </a:pPr>
            <a:r>
              <a:rPr lang="en-US" sz="1450" b="1" dirty="0">
                <a:solidFill>
                  <a:srgbClr val="333F70"/>
                </a:solidFill>
                <a:latin typeface="Unbounded Bold" pitchFamily="34" charset="0"/>
                <a:ea typeface="Unbounded Bold" pitchFamily="34" charset="-122"/>
                <a:cs typeface="Unbounded Bold" pitchFamily="34" charset="-120"/>
              </a:rPr>
              <a:t>Évolution moderne</a:t>
            </a:r>
            <a:endParaRPr lang="en-US" sz="1450" dirty="0"/>
          </a:p>
        </p:txBody>
      </p:sp>
      <p:sp>
        <p:nvSpPr>
          <p:cNvPr id="13" name="Text 9"/>
          <p:cNvSpPr/>
          <p:nvPr/>
        </p:nvSpPr>
        <p:spPr>
          <a:xfrm>
            <a:off x="5286375" y="2323505"/>
            <a:ext cx="4057531" cy="1446609"/>
          </a:xfrm>
          <a:prstGeom prst="rect">
            <a:avLst/>
          </a:prstGeom>
          <a:noFill/>
          <a:ln/>
        </p:spPr>
        <p:txBody>
          <a:bodyPr wrap="square" lIns="0" tIns="0" rIns="0" bIns="0" rtlCol="0" anchor="t"/>
          <a:lstStyle/>
          <a:p>
            <a:pPr algn="l" indent="0" marL="0">
              <a:lnSpc>
                <a:spcPts val="1850"/>
              </a:lnSpc>
              <a:buNone/>
            </a:pPr>
            <a:r>
              <a:rPr lang="en-US" sz="1150" dirty="0">
                <a:solidFill>
                  <a:srgbClr val="333F70"/>
                </a:solidFill>
                <a:latin typeface="Open Sans" pitchFamily="34" charset="0"/>
                <a:ea typeface="Open Sans" pitchFamily="34" charset="-122"/>
                <a:cs typeface="Open Sans" pitchFamily="34" charset="-120"/>
              </a:rPr>
              <a:t>Ce principe est toujours protégé par le juge mais n'apparaît plus dans le Code de commerce. La LCI a été réaffirmée via le principe de liberté d'entreprendre </a:t>
            </a:r>
            <a:pPr algn="l" indent="0" marL="0">
              <a:lnSpc>
                <a:spcPts val="1850"/>
              </a:lnSpc>
              <a:buNone/>
            </a:pPr>
            <a:r>
              <a:rPr lang="en-US" sz="1150" b="1" dirty="0">
                <a:solidFill>
                  <a:srgbClr val="333F70"/>
                </a:solidFill>
                <a:latin typeface="Open Sans" pitchFamily="34" charset="0"/>
                <a:ea typeface="Open Sans" pitchFamily="34" charset="-122"/>
                <a:cs typeface="Open Sans" pitchFamily="34" charset="-120"/>
              </a:rPr>
              <a:t>par la Loi Royer du 27 décembre 1973</a:t>
            </a:r>
            <a:pPr algn="l" indent="0" marL="0">
              <a:lnSpc>
                <a:spcPts val="1850"/>
              </a:lnSpc>
              <a:buNone/>
            </a:pPr>
            <a:r>
              <a:rPr lang="en-US" sz="1150" dirty="0">
                <a:solidFill>
                  <a:srgbClr val="333F70"/>
                </a:solidFill>
                <a:latin typeface="Open Sans" pitchFamily="34" charset="0"/>
                <a:ea typeface="Open Sans" pitchFamily="34" charset="-122"/>
                <a:cs typeface="Open Sans" pitchFamily="34" charset="-120"/>
              </a:rPr>
              <a:t> : </a:t>
            </a:r>
            <a:pPr algn="l" indent="0" marL="0">
              <a:lnSpc>
                <a:spcPts val="1850"/>
              </a:lnSpc>
              <a:buNone/>
            </a:pPr>
            <a:r>
              <a:rPr lang="en-US" sz="1150" i="1" dirty="0">
                <a:solidFill>
                  <a:srgbClr val="333F70"/>
                </a:solidFill>
                <a:latin typeface="Open Sans" pitchFamily="34" charset="0"/>
                <a:ea typeface="Open Sans" pitchFamily="34" charset="-122"/>
                <a:cs typeface="Open Sans" pitchFamily="34" charset="-120"/>
              </a:rPr>
              <a:t>« la liberté et la volonté d'entreprendre sont les fondements des activités commerciales et artisanales »</a:t>
            </a:r>
            <a:pPr algn="l" indent="0" marL="0">
              <a:lnSpc>
                <a:spcPts val="1850"/>
              </a:lnSpc>
              <a:buNone/>
            </a:pPr>
            <a:r>
              <a:rPr lang="en-US" sz="1150" dirty="0">
                <a:solidFill>
                  <a:srgbClr val="333F70"/>
                </a:solidFill>
                <a:latin typeface="Open Sans" pitchFamily="34" charset="0"/>
                <a:ea typeface="Open Sans" pitchFamily="34" charset="-122"/>
                <a:cs typeface="Open Sans" pitchFamily="34" charset="-120"/>
              </a:rPr>
              <a:t> (article 1er).</a:t>
            </a:r>
            <a:endParaRPr lang="en-US" sz="1150" dirty="0"/>
          </a:p>
        </p:txBody>
      </p:sp>
      <p:sp>
        <p:nvSpPr>
          <p:cNvPr id="14" name="Text 10"/>
          <p:cNvSpPr/>
          <p:nvPr/>
        </p:nvSpPr>
        <p:spPr>
          <a:xfrm>
            <a:off x="5286375" y="3860483"/>
            <a:ext cx="4057531" cy="1446609"/>
          </a:xfrm>
          <a:prstGeom prst="rect">
            <a:avLst/>
          </a:prstGeom>
          <a:noFill/>
          <a:ln/>
        </p:spPr>
        <p:txBody>
          <a:bodyPr wrap="square" lIns="0" tIns="0" rIns="0" bIns="0" rtlCol="0" anchor="t"/>
          <a:lstStyle/>
          <a:p>
            <a:pPr algn="l" indent="0" marL="0">
              <a:lnSpc>
                <a:spcPts val="1850"/>
              </a:lnSpc>
              <a:buNone/>
            </a:pPr>
            <a:r>
              <a:rPr lang="en-US" sz="1150" dirty="0">
                <a:solidFill>
                  <a:srgbClr val="333F70"/>
                </a:solidFill>
                <a:latin typeface="Open Sans" pitchFamily="34" charset="0"/>
                <a:ea typeface="Open Sans" pitchFamily="34" charset="-122"/>
                <a:cs typeface="Open Sans" pitchFamily="34" charset="-120"/>
              </a:rPr>
              <a:t>De plus, </a:t>
            </a:r>
            <a:pPr algn="l" indent="0" marL="0">
              <a:lnSpc>
                <a:spcPts val="1850"/>
              </a:lnSpc>
              <a:buNone/>
            </a:pPr>
            <a:r>
              <a:rPr lang="en-US" sz="1150" b="1" dirty="0">
                <a:solidFill>
                  <a:srgbClr val="333F70"/>
                </a:solidFill>
                <a:latin typeface="Open Sans" pitchFamily="34" charset="0"/>
                <a:ea typeface="Open Sans" pitchFamily="34" charset="-122"/>
                <a:cs typeface="Open Sans" pitchFamily="34" charset="-120"/>
              </a:rPr>
              <a:t>la loi sur les libertés des collectivités locales du 22 juillet 1982 </a:t>
            </a:r>
            <a:pPr algn="l" indent="0" marL="0">
              <a:lnSpc>
                <a:spcPts val="1850"/>
              </a:lnSpc>
              <a:buNone/>
            </a:pPr>
            <a:r>
              <a:rPr lang="en-US" sz="1150" dirty="0">
                <a:solidFill>
                  <a:srgbClr val="333F70"/>
                </a:solidFill>
                <a:latin typeface="Open Sans" pitchFamily="34" charset="0"/>
                <a:ea typeface="Open Sans" pitchFamily="34" charset="-122"/>
                <a:cs typeface="Open Sans" pitchFamily="34" charset="-120"/>
              </a:rPr>
              <a:t>impose « le respect de la liberté du commerce ». </a:t>
            </a:r>
            <a:pPr algn="l" indent="0" marL="0">
              <a:lnSpc>
                <a:spcPts val="1850"/>
              </a:lnSpc>
              <a:buNone/>
            </a:pPr>
            <a:r>
              <a:rPr lang="en-US" sz="1150" b="1" dirty="0">
                <a:solidFill>
                  <a:srgbClr val="333F70"/>
                </a:solidFill>
                <a:latin typeface="Open Sans" pitchFamily="34" charset="0"/>
                <a:ea typeface="Open Sans" pitchFamily="34" charset="-122"/>
                <a:cs typeface="Open Sans" pitchFamily="34" charset="-120"/>
              </a:rPr>
              <a:t>La loi sur le dialogue social et la continuité du service public dans les transports terrestres du 21 aout 2007</a:t>
            </a:r>
            <a:pPr algn="l" indent="0" marL="0">
              <a:lnSpc>
                <a:spcPts val="1850"/>
              </a:lnSpc>
              <a:buNone/>
            </a:pPr>
            <a:r>
              <a:rPr lang="en-US" sz="1150" dirty="0">
                <a:solidFill>
                  <a:srgbClr val="333F70"/>
                </a:solidFill>
                <a:latin typeface="Open Sans" pitchFamily="34" charset="0"/>
                <a:ea typeface="Open Sans" pitchFamily="34" charset="-122"/>
                <a:cs typeface="Open Sans" pitchFamily="34" charset="-120"/>
              </a:rPr>
              <a:t>, dans son article 1er, attribue à la LCI la valeur de </a:t>
            </a:r>
            <a:pPr algn="l" indent="0" marL="0">
              <a:lnSpc>
                <a:spcPts val="1850"/>
              </a:lnSpc>
              <a:buNone/>
            </a:pPr>
            <a:r>
              <a:rPr lang="en-US" sz="1150" i="1" dirty="0">
                <a:solidFill>
                  <a:srgbClr val="333F70"/>
                </a:solidFill>
                <a:latin typeface="Open Sans" pitchFamily="34" charset="0"/>
                <a:ea typeface="Open Sans" pitchFamily="34" charset="-122"/>
                <a:cs typeface="Open Sans" pitchFamily="34" charset="-120"/>
              </a:rPr>
              <a:t>« principe constitutionnel »</a:t>
            </a:r>
            <a:pPr algn="l" indent="0" marL="0">
              <a:lnSpc>
                <a:spcPts val="1850"/>
              </a:lnSpc>
              <a:buNone/>
            </a:pPr>
            <a:r>
              <a:rPr lang="en-US" sz="1150" dirty="0">
                <a:solidFill>
                  <a:srgbClr val="333F70"/>
                </a:solidFill>
                <a:latin typeface="Open Sans" pitchFamily="34" charset="0"/>
                <a:ea typeface="Open Sans" pitchFamily="34" charset="-122"/>
                <a:cs typeface="Open Sans" pitchFamily="34" charset="-120"/>
              </a:rPr>
              <a:t>.</a:t>
            </a:r>
            <a:endParaRPr lang="en-US" sz="1150" dirty="0"/>
          </a:p>
        </p:txBody>
      </p:sp>
      <p:sp>
        <p:nvSpPr>
          <p:cNvPr id="15" name="Shape 11"/>
          <p:cNvSpPr/>
          <p:nvPr/>
        </p:nvSpPr>
        <p:spPr>
          <a:xfrm>
            <a:off x="9652992" y="1236345"/>
            <a:ext cx="4374237" cy="4229100"/>
          </a:xfrm>
          <a:prstGeom prst="roundRect">
            <a:avLst>
              <a:gd name="adj" fmla="val 1497"/>
            </a:avLst>
          </a:prstGeom>
          <a:solidFill>
            <a:srgbClr val="D6F5EE"/>
          </a:solidFill>
          <a:ln w="7620">
            <a:solidFill>
              <a:srgbClr val="BCDBD4"/>
            </a:solidFill>
            <a:prstDash val="solid"/>
          </a:ln>
        </p:spPr>
      </p:sp>
      <p:sp>
        <p:nvSpPr>
          <p:cNvPr id="16" name="Shape 12"/>
          <p:cNvSpPr/>
          <p:nvPr/>
        </p:nvSpPr>
        <p:spPr>
          <a:xfrm>
            <a:off x="9811345" y="1394698"/>
            <a:ext cx="452199" cy="452199"/>
          </a:xfrm>
          <a:prstGeom prst="roundRect">
            <a:avLst>
              <a:gd name="adj" fmla="val 20219164"/>
            </a:avLst>
          </a:prstGeom>
          <a:solidFill>
            <a:srgbClr val="26A688"/>
          </a:solidFill>
          <a:ln/>
        </p:spPr>
      </p:sp>
      <p:pic>
        <p:nvPicPr>
          <p:cNvPr id="17" name="Image 2" descr="preencoded.png">    </p:cNvPr>
          <p:cNvPicPr>
            <a:picLocks noChangeAspect="1"/>
          </p:cNvPicPr>
          <p:nvPr/>
        </p:nvPicPr>
        <p:blipFill>
          <a:blip r:embed="rId3"/>
          <a:stretch>
            <a:fillRect/>
          </a:stretch>
        </p:blipFill>
        <p:spPr>
          <a:xfrm>
            <a:off x="9935647" y="1493639"/>
            <a:ext cx="203478" cy="254317"/>
          </a:xfrm>
          <a:prstGeom prst="rect">
            <a:avLst/>
          </a:prstGeom>
        </p:spPr>
      </p:pic>
      <p:sp>
        <p:nvSpPr>
          <p:cNvPr id="18" name="Text 13"/>
          <p:cNvSpPr/>
          <p:nvPr/>
        </p:nvSpPr>
        <p:spPr>
          <a:xfrm>
            <a:off x="9811345" y="1997631"/>
            <a:ext cx="3232071" cy="235506"/>
          </a:xfrm>
          <a:prstGeom prst="rect">
            <a:avLst/>
          </a:prstGeom>
          <a:noFill/>
          <a:ln/>
        </p:spPr>
        <p:txBody>
          <a:bodyPr wrap="none" lIns="0" tIns="0" rIns="0" bIns="0" rtlCol="0" anchor="t"/>
          <a:lstStyle/>
          <a:p>
            <a:pPr algn="l" indent="0" marL="0">
              <a:lnSpc>
                <a:spcPts val="1850"/>
              </a:lnSpc>
              <a:buNone/>
            </a:pPr>
            <a:r>
              <a:rPr lang="en-US" sz="1450" b="1" dirty="0">
                <a:solidFill>
                  <a:srgbClr val="333F70"/>
                </a:solidFill>
                <a:latin typeface="Unbounded Bold" pitchFamily="34" charset="0"/>
                <a:ea typeface="Unbounded Bold" pitchFamily="34" charset="-122"/>
                <a:cs typeface="Unbounded Bold" pitchFamily="34" charset="-120"/>
              </a:rPr>
              <a:t>Protection jurisprudentielle</a:t>
            </a:r>
            <a:endParaRPr lang="en-US" sz="1450" dirty="0"/>
          </a:p>
        </p:txBody>
      </p:sp>
      <p:sp>
        <p:nvSpPr>
          <p:cNvPr id="19" name="Text 14"/>
          <p:cNvSpPr/>
          <p:nvPr/>
        </p:nvSpPr>
        <p:spPr>
          <a:xfrm>
            <a:off x="9811345" y="2323505"/>
            <a:ext cx="4057531" cy="2893219"/>
          </a:xfrm>
          <a:prstGeom prst="rect">
            <a:avLst/>
          </a:prstGeom>
          <a:noFill/>
          <a:ln/>
        </p:spPr>
        <p:txBody>
          <a:bodyPr wrap="square" lIns="0" tIns="0" rIns="0" bIns="0" rtlCol="0" anchor="t"/>
          <a:lstStyle/>
          <a:p>
            <a:pPr algn="l" indent="0" marL="0">
              <a:lnSpc>
                <a:spcPts val="1850"/>
              </a:lnSpc>
              <a:buNone/>
            </a:pPr>
            <a:r>
              <a:rPr lang="en-US" sz="1150" b="1" dirty="0">
                <a:solidFill>
                  <a:srgbClr val="333F70"/>
                </a:solidFill>
                <a:latin typeface="Open Sans" pitchFamily="34" charset="0"/>
                <a:ea typeface="Open Sans" pitchFamily="34" charset="-122"/>
                <a:cs typeface="Open Sans" pitchFamily="34" charset="-120"/>
              </a:rPr>
              <a:t>La Cour de Cassation (Civ. 1re, 1er avril 1991)</a:t>
            </a:r>
            <a:pPr algn="l" indent="0" marL="0">
              <a:lnSpc>
                <a:spcPts val="1850"/>
              </a:lnSpc>
              <a:buNone/>
            </a:pPr>
            <a:r>
              <a:rPr lang="en-US" sz="1150" dirty="0">
                <a:solidFill>
                  <a:srgbClr val="333F70"/>
                </a:solidFill>
                <a:latin typeface="Open Sans" pitchFamily="34" charset="0"/>
                <a:ea typeface="Open Sans" pitchFamily="34" charset="-122"/>
                <a:cs typeface="Open Sans" pitchFamily="34" charset="-120"/>
              </a:rPr>
              <a:t> protège la LCI : le droit d'exercer librement une activité professionnelle est une liberté fondamentale que la voie de fait peut contribuer à protéger. </a:t>
            </a:r>
            <a:pPr algn="l" indent="0" marL="0">
              <a:lnSpc>
                <a:spcPts val="1850"/>
              </a:lnSpc>
              <a:buNone/>
            </a:pPr>
            <a:r>
              <a:rPr lang="en-US" sz="1150" b="1" dirty="0">
                <a:solidFill>
                  <a:srgbClr val="333F70"/>
                </a:solidFill>
                <a:latin typeface="Open Sans" pitchFamily="34" charset="0"/>
                <a:ea typeface="Open Sans" pitchFamily="34" charset="-122"/>
                <a:cs typeface="Open Sans" pitchFamily="34" charset="-120"/>
              </a:rPr>
              <a:t>Le Conseil d'État l'a reconnu comme PGD (arrêt Daudignac , CE 22 juin 1951)</a:t>
            </a:r>
            <a:pPr algn="l" indent="0" marL="0">
              <a:lnSpc>
                <a:spcPts val="1850"/>
              </a:lnSpc>
              <a:buNone/>
            </a:pPr>
            <a:r>
              <a:rPr lang="en-US" sz="1150" dirty="0">
                <a:solidFill>
                  <a:srgbClr val="333F70"/>
                </a:solidFill>
                <a:latin typeface="Open Sans" pitchFamily="34" charset="0"/>
                <a:ea typeface="Open Sans" pitchFamily="34" charset="-122"/>
                <a:cs typeface="Open Sans" pitchFamily="34" charset="-120"/>
              </a:rPr>
              <a:t>. Le Conseil constitutionnel, a donné une valeur constitutionnelle à la liberté d'entreprendre : </a:t>
            </a:r>
            <a:pPr algn="l" indent="0" marL="0">
              <a:lnSpc>
                <a:spcPts val="1850"/>
              </a:lnSpc>
              <a:buNone/>
            </a:pPr>
            <a:r>
              <a:rPr lang="en-US" sz="1150" i="1" dirty="0">
                <a:solidFill>
                  <a:srgbClr val="333F70"/>
                </a:solidFill>
                <a:latin typeface="Open Sans" pitchFamily="34" charset="0"/>
                <a:ea typeface="Open Sans" pitchFamily="34" charset="-122"/>
                <a:cs typeface="Open Sans" pitchFamily="34" charset="-120"/>
              </a:rPr>
              <a:t>« La liberté aux termes de l'article 4 de la DDHC consiste à pouvoir faire tout ce qui ne nuit pas à autrui, ne saurait elle-même être préservée si des restrictions arbitraires ou abusives étaient apportées à la liberté d'entreprendre »</a:t>
            </a:r>
            <a:pPr algn="l" indent="0" marL="0">
              <a:lnSpc>
                <a:spcPts val="1850"/>
              </a:lnSpc>
              <a:buNone/>
            </a:pPr>
            <a:r>
              <a:rPr lang="en-US" sz="1150" dirty="0">
                <a:solidFill>
                  <a:srgbClr val="333F70"/>
                </a:solidFill>
                <a:latin typeface="Open Sans" pitchFamily="34" charset="0"/>
                <a:ea typeface="Open Sans" pitchFamily="34" charset="-122"/>
                <a:cs typeface="Open Sans" pitchFamily="34" charset="-120"/>
              </a:rPr>
              <a:t> (DC du 16 janvier 1982).</a:t>
            </a:r>
            <a:endParaRPr lang="en-US" sz="1150" dirty="0"/>
          </a:p>
        </p:txBody>
      </p:sp>
      <p:sp>
        <p:nvSpPr>
          <p:cNvPr id="20" name="Text 15"/>
          <p:cNvSpPr/>
          <p:nvPr/>
        </p:nvSpPr>
        <p:spPr>
          <a:xfrm>
            <a:off x="603052" y="5691545"/>
            <a:ext cx="3412331" cy="282535"/>
          </a:xfrm>
          <a:prstGeom prst="rect">
            <a:avLst/>
          </a:prstGeom>
          <a:noFill/>
          <a:ln/>
        </p:spPr>
        <p:txBody>
          <a:bodyPr wrap="none" lIns="0" tIns="0" rIns="0" bIns="0" rtlCol="0" anchor="t"/>
          <a:lstStyle/>
          <a:p>
            <a:pPr algn="l" indent="0" marL="0">
              <a:lnSpc>
                <a:spcPts val="2200"/>
              </a:lnSpc>
              <a:buNone/>
            </a:pPr>
            <a:r>
              <a:rPr lang="en-US" sz="1750" b="1" dirty="0">
                <a:solidFill>
                  <a:srgbClr val="333F70"/>
                </a:solidFill>
                <a:latin typeface="Unbounded Bold" pitchFamily="34" charset="0"/>
                <a:ea typeface="Unbounded Bold" pitchFamily="34" charset="-122"/>
                <a:cs typeface="Unbounded Bold" pitchFamily="34" charset="-120"/>
              </a:rPr>
              <a:t>Les deux volets de la LCI</a:t>
            </a:r>
            <a:endParaRPr lang="en-US" sz="1750" dirty="0"/>
          </a:p>
        </p:txBody>
      </p:sp>
      <p:pic>
        <p:nvPicPr>
          <p:cNvPr id="21" name="Image 3" descr="preencoded.png">    </p:cNvPr>
          <p:cNvPicPr>
            <a:picLocks noChangeAspect="1"/>
          </p:cNvPicPr>
          <p:nvPr/>
        </p:nvPicPr>
        <p:blipFill>
          <a:blip r:embed="rId4"/>
          <a:stretch>
            <a:fillRect/>
          </a:stretch>
        </p:blipFill>
        <p:spPr>
          <a:xfrm>
            <a:off x="603052" y="6200180"/>
            <a:ext cx="6712148" cy="603052"/>
          </a:xfrm>
          <a:prstGeom prst="rect">
            <a:avLst/>
          </a:prstGeom>
        </p:spPr>
      </p:pic>
      <p:sp>
        <p:nvSpPr>
          <p:cNvPr id="22" name="Text 16"/>
          <p:cNvSpPr/>
          <p:nvPr/>
        </p:nvSpPr>
        <p:spPr>
          <a:xfrm>
            <a:off x="753785" y="6953964"/>
            <a:ext cx="1884521" cy="235506"/>
          </a:xfrm>
          <a:prstGeom prst="rect">
            <a:avLst/>
          </a:prstGeom>
          <a:noFill/>
          <a:ln/>
        </p:spPr>
        <p:txBody>
          <a:bodyPr wrap="none" lIns="0" tIns="0" rIns="0" bIns="0" rtlCol="0" anchor="t"/>
          <a:lstStyle/>
          <a:p>
            <a:pPr algn="l" indent="0" marL="0">
              <a:lnSpc>
                <a:spcPts val="1850"/>
              </a:lnSpc>
              <a:buNone/>
            </a:pPr>
            <a:r>
              <a:rPr lang="en-US" sz="1450" b="1" dirty="0">
                <a:solidFill>
                  <a:srgbClr val="333F70"/>
                </a:solidFill>
                <a:latin typeface="Unbounded Bold" pitchFamily="34" charset="0"/>
                <a:ea typeface="Unbounded Bold" pitchFamily="34" charset="-122"/>
                <a:cs typeface="Unbounded Bold" pitchFamily="34" charset="-120"/>
              </a:rPr>
              <a:t>Liberté d'accès</a:t>
            </a:r>
            <a:endParaRPr lang="en-US" sz="1450" dirty="0"/>
          </a:p>
        </p:txBody>
      </p:sp>
      <p:sp>
        <p:nvSpPr>
          <p:cNvPr id="23" name="Text 17"/>
          <p:cNvSpPr/>
          <p:nvPr/>
        </p:nvSpPr>
        <p:spPr>
          <a:xfrm>
            <a:off x="753785" y="7279838"/>
            <a:ext cx="6410682" cy="241102"/>
          </a:xfrm>
          <a:prstGeom prst="rect">
            <a:avLst/>
          </a:prstGeom>
          <a:noFill/>
          <a:ln/>
        </p:spPr>
        <p:txBody>
          <a:bodyPr wrap="none" lIns="0" tIns="0" rIns="0" bIns="0" rtlCol="0" anchor="t"/>
          <a:lstStyle/>
          <a:p>
            <a:pPr algn="l" indent="0" marL="0">
              <a:lnSpc>
                <a:spcPts val="1850"/>
              </a:lnSpc>
              <a:buNone/>
            </a:pPr>
            <a:r>
              <a:rPr lang="en-US" sz="1150" dirty="0">
                <a:solidFill>
                  <a:srgbClr val="333F70"/>
                </a:solidFill>
                <a:latin typeface="Open Sans" pitchFamily="34" charset="0"/>
                <a:ea typeface="Open Sans" pitchFamily="34" charset="-122"/>
                <a:cs typeface="Open Sans" pitchFamily="34" charset="-120"/>
              </a:rPr>
              <a:t>La liberté d'accéder à une activité professionnelle commerciale ou industrielle</a:t>
            </a:r>
            <a:endParaRPr lang="en-US" sz="1150" dirty="0"/>
          </a:p>
        </p:txBody>
      </p:sp>
      <p:pic>
        <p:nvPicPr>
          <p:cNvPr id="24" name="Image 4" descr="preencoded.png">    </p:cNvPr>
          <p:cNvPicPr>
            <a:picLocks noChangeAspect="1"/>
          </p:cNvPicPr>
          <p:nvPr/>
        </p:nvPicPr>
        <p:blipFill>
          <a:blip r:embed="rId5"/>
          <a:stretch>
            <a:fillRect/>
          </a:stretch>
        </p:blipFill>
        <p:spPr>
          <a:xfrm>
            <a:off x="7315200" y="6200180"/>
            <a:ext cx="6712148" cy="603052"/>
          </a:xfrm>
          <a:prstGeom prst="rect">
            <a:avLst/>
          </a:prstGeom>
        </p:spPr>
      </p:pic>
      <p:sp>
        <p:nvSpPr>
          <p:cNvPr id="25" name="Text 18"/>
          <p:cNvSpPr/>
          <p:nvPr/>
        </p:nvSpPr>
        <p:spPr>
          <a:xfrm>
            <a:off x="7465933" y="6953964"/>
            <a:ext cx="2081808" cy="235506"/>
          </a:xfrm>
          <a:prstGeom prst="rect">
            <a:avLst/>
          </a:prstGeom>
          <a:noFill/>
          <a:ln/>
        </p:spPr>
        <p:txBody>
          <a:bodyPr wrap="none" lIns="0" tIns="0" rIns="0" bIns="0" rtlCol="0" anchor="t"/>
          <a:lstStyle/>
          <a:p>
            <a:pPr algn="l" indent="0" marL="0">
              <a:lnSpc>
                <a:spcPts val="1850"/>
              </a:lnSpc>
              <a:buNone/>
            </a:pPr>
            <a:r>
              <a:rPr lang="en-US" sz="1450" b="1" dirty="0">
                <a:solidFill>
                  <a:srgbClr val="333F70"/>
                </a:solidFill>
                <a:latin typeface="Unbounded Bold" pitchFamily="34" charset="0"/>
                <a:ea typeface="Unbounded Bold" pitchFamily="34" charset="-122"/>
                <a:cs typeface="Unbounded Bold" pitchFamily="34" charset="-120"/>
              </a:rPr>
              <a:t>Liberté d'exercice</a:t>
            </a:r>
            <a:endParaRPr lang="en-US" sz="1450" dirty="0"/>
          </a:p>
        </p:txBody>
      </p:sp>
      <p:sp>
        <p:nvSpPr>
          <p:cNvPr id="26" name="Text 19"/>
          <p:cNvSpPr/>
          <p:nvPr/>
        </p:nvSpPr>
        <p:spPr>
          <a:xfrm>
            <a:off x="7465933" y="7279838"/>
            <a:ext cx="6410682" cy="241102"/>
          </a:xfrm>
          <a:prstGeom prst="rect">
            <a:avLst/>
          </a:prstGeom>
          <a:noFill/>
          <a:ln/>
        </p:spPr>
        <p:txBody>
          <a:bodyPr wrap="none" lIns="0" tIns="0" rIns="0" bIns="0" rtlCol="0" anchor="t"/>
          <a:lstStyle/>
          <a:p>
            <a:pPr algn="l" indent="0" marL="0">
              <a:lnSpc>
                <a:spcPts val="1850"/>
              </a:lnSpc>
              <a:buNone/>
            </a:pPr>
            <a:r>
              <a:rPr lang="en-US" sz="1150" dirty="0">
                <a:solidFill>
                  <a:srgbClr val="333F70"/>
                </a:solidFill>
                <a:latin typeface="Open Sans" pitchFamily="34" charset="0"/>
                <a:ea typeface="Open Sans" pitchFamily="34" charset="-122"/>
                <a:cs typeface="Open Sans" pitchFamily="34" charset="-120"/>
              </a:rPr>
              <a:t>La liberté d'exercer cette activité comme on l'entend</a:t>
            </a:r>
            <a:endParaRPr lang="en-US" sz="115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Slide 24">
    <p:spTree>
      <p:nvGrpSpPr>
        <p:cNvPr id="1" name=""/>
        <p:cNvGrpSpPr/>
        <p:nvPr/>
      </p:nvGrpSpPr>
      <p:grpSpPr>
        <a:xfrm>
          <a:off x="0" y="0"/>
          <a:ext cx="0" cy="0"/>
          <a:chOff x="0" y="0"/>
          <a:chExt cx="0" cy="0"/>
        </a:xfrm>
      </p:grpSpPr>
      <p:sp>
        <p:nvSpPr>
          <p:cNvPr id="2" name="Text 0"/>
          <p:cNvSpPr/>
          <p:nvPr/>
        </p:nvSpPr>
        <p:spPr>
          <a:xfrm>
            <a:off x="793790" y="662583"/>
            <a:ext cx="12769334" cy="496133"/>
          </a:xfrm>
          <a:prstGeom prst="rect">
            <a:avLst/>
          </a:prstGeom>
          <a:noFill/>
          <a:ln/>
        </p:spPr>
        <p:txBody>
          <a:bodyPr wrap="none" lIns="0" tIns="0" rIns="0" bIns="0" rtlCol="0" anchor="t"/>
          <a:lstStyle/>
          <a:p>
            <a:pPr algn="l" indent="0" marL="0">
              <a:lnSpc>
                <a:spcPts val="3900"/>
              </a:lnSpc>
              <a:buNone/>
            </a:pPr>
            <a:r>
              <a:rPr lang="en-US" sz="3100" b="1" dirty="0">
                <a:solidFill>
                  <a:srgbClr val="333F70"/>
                </a:solidFill>
                <a:latin typeface="Unbounded Bold" pitchFamily="34" charset="0"/>
                <a:ea typeface="Unbounded Bold" pitchFamily="34" charset="-122"/>
                <a:cs typeface="Unbounded Bold" pitchFamily="34" charset="-120"/>
              </a:rPr>
              <a:t>Les limites à la liberté du commerce et de l'industrie</a:t>
            </a:r>
            <a:endParaRPr lang="en-US" sz="3100" dirty="0"/>
          </a:p>
        </p:txBody>
      </p:sp>
      <p:sp>
        <p:nvSpPr>
          <p:cNvPr id="3" name="Text 1"/>
          <p:cNvSpPr/>
          <p:nvPr/>
        </p:nvSpPr>
        <p:spPr>
          <a:xfrm>
            <a:off x="793790" y="1555552"/>
            <a:ext cx="13042821" cy="317540"/>
          </a:xfrm>
          <a:prstGeom prst="rect">
            <a:avLst/>
          </a:prstGeom>
          <a:noFill/>
          <a:ln/>
        </p:spPr>
        <p:txBody>
          <a:bodyPr wrap="non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La LCI n'est pas un principe absolu et peut dans certaines conditions être limitée.</a:t>
            </a:r>
            <a:endParaRPr lang="en-US" sz="1550" dirty="0"/>
          </a:p>
        </p:txBody>
      </p:sp>
      <p:sp>
        <p:nvSpPr>
          <p:cNvPr id="4" name="Text 2"/>
          <p:cNvSpPr/>
          <p:nvPr/>
        </p:nvSpPr>
        <p:spPr>
          <a:xfrm>
            <a:off x="793790" y="2096333"/>
            <a:ext cx="13042821"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Le Conseil constitutionnel dans une décision du 27 juillet 1982 indique que la LCI relève de ces libertés qui </a:t>
            </a:r>
            <a:pPr algn="l" indent="0" marL="0">
              <a:lnSpc>
                <a:spcPts val="2500"/>
              </a:lnSpc>
              <a:buNone/>
            </a:pPr>
            <a:r>
              <a:rPr lang="en-US" sz="1550" i="1" dirty="0">
                <a:solidFill>
                  <a:srgbClr val="333F70"/>
                </a:solidFill>
                <a:latin typeface="Open Sans" pitchFamily="34" charset="0"/>
                <a:ea typeface="Open Sans" pitchFamily="34" charset="-122"/>
                <a:cs typeface="Open Sans" pitchFamily="34" charset="-120"/>
              </a:rPr>
              <a:t>« ne sont ni générales, ni absolues » et qui ne peuvent « s'exercer que dans le cadre d'une réglementation instituée par la loi »</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a:t>
            </a:r>
            <a:endParaRPr lang="en-US" sz="1550" dirty="0"/>
          </a:p>
        </p:txBody>
      </p:sp>
      <p:sp>
        <p:nvSpPr>
          <p:cNvPr id="5" name="Shape 3"/>
          <p:cNvSpPr/>
          <p:nvPr/>
        </p:nvSpPr>
        <p:spPr>
          <a:xfrm>
            <a:off x="793790" y="3252311"/>
            <a:ext cx="4215289" cy="4314587"/>
          </a:xfrm>
          <a:prstGeom prst="roundRect">
            <a:avLst>
              <a:gd name="adj" fmla="val 2603"/>
            </a:avLst>
          </a:prstGeom>
          <a:solidFill>
            <a:srgbClr val="FFFFFF"/>
          </a:solidFill>
          <a:ln/>
        </p:spPr>
      </p:sp>
      <p:sp>
        <p:nvSpPr>
          <p:cNvPr id="6" name="Shape 4"/>
          <p:cNvSpPr/>
          <p:nvPr/>
        </p:nvSpPr>
        <p:spPr>
          <a:xfrm>
            <a:off x="793790" y="3229451"/>
            <a:ext cx="4215289" cy="91440"/>
          </a:xfrm>
          <a:prstGeom prst="roundRect">
            <a:avLst>
              <a:gd name="adj" fmla="val 91163"/>
            </a:avLst>
          </a:prstGeom>
          <a:solidFill>
            <a:srgbClr val="26A688"/>
          </a:solidFill>
          <a:ln/>
        </p:spPr>
      </p:sp>
      <p:sp>
        <p:nvSpPr>
          <p:cNvPr id="7" name="Shape 5"/>
          <p:cNvSpPr/>
          <p:nvPr/>
        </p:nvSpPr>
        <p:spPr>
          <a:xfrm>
            <a:off x="2603778" y="2954655"/>
            <a:ext cx="595313" cy="595313"/>
          </a:xfrm>
          <a:prstGeom prst="roundRect">
            <a:avLst>
              <a:gd name="adj" fmla="val 153600"/>
            </a:avLst>
          </a:prstGeom>
          <a:solidFill>
            <a:srgbClr val="26A688"/>
          </a:solidFill>
          <a:ln/>
        </p:spPr>
      </p:sp>
      <p:pic>
        <p:nvPicPr>
          <p:cNvPr id="8" name="Image 0" descr="preencoded.png">    </p:cNvPr>
          <p:cNvPicPr>
            <a:picLocks noChangeAspect="1"/>
          </p:cNvPicPr>
          <p:nvPr/>
        </p:nvPicPr>
        <p:blipFill>
          <a:blip r:embed="rId1"/>
          <a:stretch>
            <a:fillRect/>
          </a:stretch>
        </p:blipFill>
        <p:spPr>
          <a:xfrm>
            <a:off x="2782372" y="3103483"/>
            <a:ext cx="238125" cy="297656"/>
          </a:xfrm>
          <a:prstGeom prst="rect">
            <a:avLst/>
          </a:prstGeom>
        </p:spPr>
      </p:pic>
      <p:sp>
        <p:nvSpPr>
          <p:cNvPr id="9" name="Text 6"/>
          <p:cNvSpPr/>
          <p:nvPr/>
        </p:nvSpPr>
        <p:spPr>
          <a:xfrm>
            <a:off x="1015008" y="3748445"/>
            <a:ext cx="3699510"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Limites sur les activités</a:t>
            </a:r>
            <a:endParaRPr lang="en-US" sz="1950" dirty="0"/>
          </a:p>
        </p:txBody>
      </p:sp>
      <p:sp>
        <p:nvSpPr>
          <p:cNvPr id="10" name="Text 7"/>
          <p:cNvSpPr/>
          <p:nvPr/>
        </p:nvSpPr>
        <p:spPr>
          <a:xfrm>
            <a:off x="1015008" y="4177665"/>
            <a:ext cx="3772853" cy="1905238"/>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Il existe des monopoles d'État réglementés, certaines activités sont soumises à une autorisation administrative, la loi peut restreindre les conditions de commerce (exemple la loi Royer pour les centres commerciaux).</a:t>
            </a:r>
            <a:endParaRPr lang="en-US" sz="1550" dirty="0"/>
          </a:p>
        </p:txBody>
      </p:sp>
      <p:sp>
        <p:nvSpPr>
          <p:cNvPr id="11" name="Shape 8"/>
          <p:cNvSpPr/>
          <p:nvPr/>
        </p:nvSpPr>
        <p:spPr>
          <a:xfrm>
            <a:off x="5207437" y="3252311"/>
            <a:ext cx="4215408" cy="4314587"/>
          </a:xfrm>
          <a:prstGeom prst="roundRect">
            <a:avLst>
              <a:gd name="adj" fmla="val 2603"/>
            </a:avLst>
          </a:prstGeom>
          <a:solidFill>
            <a:srgbClr val="FFFFFF"/>
          </a:solidFill>
          <a:ln/>
        </p:spPr>
      </p:sp>
      <p:sp>
        <p:nvSpPr>
          <p:cNvPr id="12" name="Shape 9"/>
          <p:cNvSpPr/>
          <p:nvPr/>
        </p:nvSpPr>
        <p:spPr>
          <a:xfrm>
            <a:off x="5207437" y="3229451"/>
            <a:ext cx="4215408" cy="91440"/>
          </a:xfrm>
          <a:prstGeom prst="roundRect">
            <a:avLst>
              <a:gd name="adj" fmla="val 91163"/>
            </a:avLst>
          </a:prstGeom>
          <a:solidFill>
            <a:srgbClr val="26A688"/>
          </a:solidFill>
          <a:ln/>
        </p:spPr>
      </p:sp>
      <p:sp>
        <p:nvSpPr>
          <p:cNvPr id="13" name="Shape 10"/>
          <p:cNvSpPr/>
          <p:nvPr/>
        </p:nvSpPr>
        <p:spPr>
          <a:xfrm>
            <a:off x="7017425" y="2954655"/>
            <a:ext cx="595313" cy="595313"/>
          </a:xfrm>
          <a:prstGeom prst="roundRect">
            <a:avLst>
              <a:gd name="adj" fmla="val 153600"/>
            </a:avLst>
          </a:prstGeom>
          <a:solidFill>
            <a:srgbClr val="26A688"/>
          </a:solidFill>
          <a:ln/>
        </p:spPr>
      </p:sp>
      <p:pic>
        <p:nvPicPr>
          <p:cNvPr id="14" name="Image 1" descr="preencoded.png">    </p:cNvPr>
          <p:cNvPicPr>
            <a:picLocks noChangeAspect="1"/>
          </p:cNvPicPr>
          <p:nvPr/>
        </p:nvPicPr>
        <p:blipFill>
          <a:blip r:embed="rId2"/>
          <a:stretch>
            <a:fillRect/>
          </a:stretch>
        </p:blipFill>
        <p:spPr>
          <a:xfrm>
            <a:off x="7196018" y="3103483"/>
            <a:ext cx="238125" cy="297656"/>
          </a:xfrm>
          <a:prstGeom prst="rect">
            <a:avLst/>
          </a:prstGeom>
        </p:spPr>
      </p:pic>
      <p:sp>
        <p:nvSpPr>
          <p:cNvPr id="15" name="Text 11"/>
          <p:cNvSpPr/>
          <p:nvPr/>
        </p:nvSpPr>
        <p:spPr>
          <a:xfrm>
            <a:off x="5428655" y="3748445"/>
            <a:ext cx="3772972" cy="620316"/>
          </a:xfrm>
          <a:prstGeom prst="rect">
            <a:avLst/>
          </a:prstGeom>
          <a:noFill/>
          <a:ln/>
        </p:spPr>
        <p:txBody>
          <a:bodyPr wrap="squar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Limites sur les personnes</a:t>
            </a:r>
            <a:endParaRPr lang="en-US" sz="1950" dirty="0"/>
          </a:p>
        </p:txBody>
      </p:sp>
      <p:sp>
        <p:nvSpPr>
          <p:cNvPr id="16" name="Text 12"/>
          <p:cNvSpPr/>
          <p:nvPr/>
        </p:nvSpPr>
        <p:spPr>
          <a:xfrm>
            <a:off x="5428655" y="4487823"/>
            <a:ext cx="3772972" cy="2857857"/>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Certaines personnes sont frappées d'incapacité (mineur non anticipé, majeur sous tutelle…). Il existe également des incompatibilités professionnelles avec le statut de commerçant (officiers ministériels, fonctionnaires…). Certaines personnes sont également frappées de déchéance à titre de sanction pénale.</a:t>
            </a:r>
            <a:endParaRPr lang="en-US" sz="1550" dirty="0"/>
          </a:p>
        </p:txBody>
      </p:sp>
      <p:sp>
        <p:nvSpPr>
          <p:cNvPr id="17" name="Shape 13"/>
          <p:cNvSpPr/>
          <p:nvPr/>
        </p:nvSpPr>
        <p:spPr>
          <a:xfrm>
            <a:off x="9621203" y="3252311"/>
            <a:ext cx="4215289" cy="4314587"/>
          </a:xfrm>
          <a:prstGeom prst="roundRect">
            <a:avLst>
              <a:gd name="adj" fmla="val 2603"/>
            </a:avLst>
          </a:prstGeom>
          <a:solidFill>
            <a:srgbClr val="FFFFFF"/>
          </a:solidFill>
          <a:ln/>
        </p:spPr>
      </p:sp>
      <p:sp>
        <p:nvSpPr>
          <p:cNvPr id="18" name="Shape 14"/>
          <p:cNvSpPr/>
          <p:nvPr/>
        </p:nvSpPr>
        <p:spPr>
          <a:xfrm>
            <a:off x="9621203" y="3229451"/>
            <a:ext cx="4215289" cy="91440"/>
          </a:xfrm>
          <a:prstGeom prst="roundRect">
            <a:avLst>
              <a:gd name="adj" fmla="val 91163"/>
            </a:avLst>
          </a:prstGeom>
          <a:solidFill>
            <a:srgbClr val="26A688"/>
          </a:solidFill>
          <a:ln/>
        </p:spPr>
      </p:sp>
      <p:sp>
        <p:nvSpPr>
          <p:cNvPr id="19" name="Shape 15"/>
          <p:cNvSpPr/>
          <p:nvPr/>
        </p:nvSpPr>
        <p:spPr>
          <a:xfrm>
            <a:off x="11431191" y="2954655"/>
            <a:ext cx="595313" cy="595313"/>
          </a:xfrm>
          <a:prstGeom prst="roundRect">
            <a:avLst>
              <a:gd name="adj" fmla="val 153600"/>
            </a:avLst>
          </a:prstGeom>
          <a:solidFill>
            <a:srgbClr val="26A688"/>
          </a:solidFill>
          <a:ln/>
        </p:spPr>
      </p:sp>
      <p:pic>
        <p:nvPicPr>
          <p:cNvPr id="20" name="Image 2" descr="preencoded.png">    </p:cNvPr>
          <p:cNvPicPr>
            <a:picLocks noChangeAspect="1"/>
          </p:cNvPicPr>
          <p:nvPr/>
        </p:nvPicPr>
        <p:blipFill>
          <a:blip r:embed="rId3"/>
          <a:stretch>
            <a:fillRect/>
          </a:stretch>
        </p:blipFill>
        <p:spPr>
          <a:xfrm>
            <a:off x="11609784" y="3103483"/>
            <a:ext cx="238125" cy="297656"/>
          </a:xfrm>
          <a:prstGeom prst="rect">
            <a:avLst/>
          </a:prstGeom>
        </p:spPr>
      </p:pic>
      <p:sp>
        <p:nvSpPr>
          <p:cNvPr id="21" name="Text 16"/>
          <p:cNvSpPr/>
          <p:nvPr/>
        </p:nvSpPr>
        <p:spPr>
          <a:xfrm>
            <a:off x="9842421" y="3748445"/>
            <a:ext cx="3772853" cy="620316"/>
          </a:xfrm>
          <a:prstGeom prst="rect">
            <a:avLst/>
          </a:prstGeom>
          <a:noFill/>
          <a:ln/>
        </p:spPr>
        <p:txBody>
          <a:bodyPr wrap="squar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Limites conventionnelles</a:t>
            </a:r>
            <a:endParaRPr lang="en-US" sz="1950" dirty="0"/>
          </a:p>
        </p:txBody>
      </p:sp>
      <p:sp>
        <p:nvSpPr>
          <p:cNvPr id="22" name="Text 17"/>
          <p:cNvSpPr/>
          <p:nvPr/>
        </p:nvSpPr>
        <p:spPr>
          <a:xfrm>
            <a:off x="9842421" y="4487823"/>
            <a:ext cx="3772853" cy="2222778"/>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C'est le cas de la clause de non-concurrence du contrat de travail (laquelle est valable moyennant le respect de conditions précises : limitée dans le temps, l'espace, justifiée et proportionnée, faisant l'objet d'une contrepartie financière).</a:t>
            </a:r>
            <a:endParaRPr lang="en-US" sz="155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name="Slide 25">
    <p:spTree>
      <p:nvGrpSpPr>
        <p:cNvPr id="1" name=""/>
        <p:cNvGrpSpPr/>
        <p:nvPr/>
      </p:nvGrpSpPr>
      <p:grpSpPr>
        <a:xfrm>
          <a:off x="0" y="0"/>
          <a:ext cx="0" cy="0"/>
          <a:chOff x="0" y="0"/>
          <a:chExt cx="0" cy="0"/>
        </a:xfrm>
      </p:grpSpPr>
      <p:sp>
        <p:nvSpPr>
          <p:cNvPr id="2" name="Text 0"/>
          <p:cNvSpPr/>
          <p:nvPr/>
        </p:nvSpPr>
        <p:spPr>
          <a:xfrm>
            <a:off x="793790" y="1819989"/>
            <a:ext cx="13042821" cy="992267"/>
          </a:xfrm>
          <a:prstGeom prst="rect">
            <a:avLst/>
          </a:prstGeom>
          <a:noFill/>
          <a:ln/>
        </p:spPr>
        <p:txBody>
          <a:bodyPr wrap="square" lIns="0" tIns="0" rIns="0" bIns="0" rtlCol="0" anchor="t"/>
          <a:lstStyle/>
          <a:p>
            <a:pPr algn="l" indent="0" marL="0">
              <a:lnSpc>
                <a:spcPts val="3900"/>
              </a:lnSpc>
              <a:buNone/>
            </a:pPr>
            <a:r>
              <a:rPr lang="en-US" sz="3100" b="1" dirty="0">
                <a:solidFill>
                  <a:srgbClr val="333F70"/>
                </a:solidFill>
                <a:latin typeface="Unbounded Bold" pitchFamily="34" charset="0"/>
                <a:ea typeface="Unbounded Bold" pitchFamily="34" charset="-122"/>
                <a:cs typeface="Unbounded Bold" pitchFamily="34" charset="-120"/>
              </a:rPr>
              <a:t>B. Les règles associées au principe de la liberté de commerce et d'industrie</a:t>
            </a:r>
            <a:endParaRPr lang="en-US" sz="3100" dirty="0"/>
          </a:p>
        </p:txBody>
      </p:sp>
      <p:sp>
        <p:nvSpPr>
          <p:cNvPr id="3" name="Text 1"/>
          <p:cNvSpPr/>
          <p:nvPr/>
        </p:nvSpPr>
        <p:spPr>
          <a:xfrm>
            <a:off x="793790" y="3035498"/>
            <a:ext cx="13042821" cy="317540"/>
          </a:xfrm>
          <a:prstGeom prst="rect">
            <a:avLst/>
          </a:prstGeom>
          <a:noFill/>
          <a:ln/>
        </p:spPr>
        <p:txBody>
          <a:bodyPr wrap="non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De nombreux principes sont liés à celui de la LCI, sans être des principes propres au droit commercial :</a:t>
            </a:r>
            <a:endParaRPr lang="en-US" sz="1550" dirty="0"/>
          </a:p>
        </p:txBody>
      </p:sp>
      <p:sp>
        <p:nvSpPr>
          <p:cNvPr id="4" name="Shape 2"/>
          <p:cNvSpPr/>
          <p:nvPr/>
        </p:nvSpPr>
        <p:spPr>
          <a:xfrm>
            <a:off x="793790" y="3576280"/>
            <a:ext cx="6422231" cy="1158716"/>
          </a:xfrm>
          <a:prstGeom prst="roundRect">
            <a:avLst>
              <a:gd name="adj" fmla="val 7194"/>
            </a:avLst>
          </a:prstGeom>
          <a:solidFill>
            <a:srgbClr val="D6F5EE"/>
          </a:solidFill>
          <a:ln w="7620">
            <a:solidFill>
              <a:srgbClr val="BCDBD4"/>
            </a:solidFill>
            <a:prstDash val="solid"/>
          </a:ln>
        </p:spPr>
      </p:sp>
      <p:sp>
        <p:nvSpPr>
          <p:cNvPr id="5" name="Text 3"/>
          <p:cNvSpPr/>
          <p:nvPr/>
        </p:nvSpPr>
        <p:spPr>
          <a:xfrm>
            <a:off x="999768" y="3782258"/>
            <a:ext cx="2480905"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Liberté des prix</a:t>
            </a:r>
            <a:endParaRPr lang="en-US" sz="1950" dirty="0"/>
          </a:p>
        </p:txBody>
      </p:sp>
      <p:sp>
        <p:nvSpPr>
          <p:cNvPr id="6" name="Text 4"/>
          <p:cNvSpPr/>
          <p:nvPr/>
        </p:nvSpPr>
        <p:spPr>
          <a:xfrm>
            <a:off x="999768" y="4211479"/>
            <a:ext cx="6010275" cy="317540"/>
          </a:xfrm>
          <a:prstGeom prst="rect">
            <a:avLst/>
          </a:prstGeom>
          <a:noFill/>
          <a:ln/>
        </p:spPr>
        <p:txBody>
          <a:bodyPr wrap="non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Article 410-2 du Code de commerce</a:t>
            </a:r>
            <a:endParaRPr lang="en-US" sz="1550" dirty="0"/>
          </a:p>
        </p:txBody>
      </p:sp>
      <p:sp>
        <p:nvSpPr>
          <p:cNvPr id="7" name="Shape 5"/>
          <p:cNvSpPr/>
          <p:nvPr/>
        </p:nvSpPr>
        <p:spPr>
          <a:xfrm>
            <a:off x="7414379" y="3576280"/>
            <a:ext cx="6422231" cy="1158716"/>
          </a:xfrm>
          <a:prstGeom prst="roundRect">
            <a:avLst>
              <a:gd name="adj" fmla="val 7194"/>
            </a:avLst>
          </a:prstGeom>
          <a:solidFill>
            <a:srgbClr val="D6F5EE"/>
          </a:solidFill>
          <a:ln w="7620">
            <a:solidFill>
              <a:srgbClr val="BCDBD4"/>
            </a:solidFill>
            <a:prstDash val="solid"/>
          </a:ln>
        </p:spPr>
      </p:sp>
      <p:sp>
        <p:nvSpPr>
          <p:cNvPr id="8" name="Text 6"/>
          <p:cNvSpPr/>
          <p:nvPr/>
        </p:nvSpPr>
        <p:spPr>
          <a:xfrm>
            <a:off x="7620357" y="3782258"/>
            <a:ext cx="3386614"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Concurrence déloyale</a:t>
            </a:r>
            <a:endParaRPr lang="en-US" sz="1950" dirty="0"/>
          </a:p>
        </p:txBody>
      </p:sp>
      <p:sp>
        <p:nvSpPr>
          <p:cNvPr id="9" name="Text 7"/>
          <p:cNvSpPr/>
          <p:nvPr/>
        </p:nvSpPr>
        <p:spPr>
          <a:xfrm>
            <a:off x="7620357" y="4211479"/>
            <a:ext cx="6010275" cy="317540"/>
          </a:xfrm>
          <a:prstGeom prst="rect">
            <a:avLst/>
          </a:prstGeom>
          <a:noFill/>
          <a:ln/>
        </p:spPr>
        <p:txBody>
          <a:bodyPr wrap="non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Dénigrement, confusion, désorganisation…</a:t>
            </a:r>
            <a:endParaRPr lang="en-US" sz="1550" dirty="0"/>
          </a:p>
        </p:txBody>
      </p:sp>
      <p:sp>
        <p:nvSpPr>
          <p:cNvPr id="10" name="Shape 8"/>
          <p:cNvSpPr/>
          <p:nvPr/>
        </p:nvSpPr>
        <p:spPr>
          <a:xfrm>
            <a:off x="793790" y="4933355"/>
            <a:ext cx="6422231" cy="1476256"/>
          </a:xfrm>
          <a:prstGeom prst="roundRect">
            <a:avLst>
              <a:gd name="adj" fmla="val 5647"/>
            </a:avLst>
          </a:prstGeom>
          <a:solidFill>
            <a:srgbClr val="D6F5EE"/>
          </a:solidFill>
          <a:ln w="7620">
            <a:solidFill>
              <a:srgbClr val="BCDBD4"/>
            </a:solidFill>
            <a:prstDash val="solid"/>
          </a:ln>
        </p:spPr>
      </p:sp>
      <p:sp>
        <p:nvSpPr>
          <p:cNvPr id="11" name="Text 9"/>
          <p:cNvSpPr/>
          <p:nvPr/>
        </p:nvSpPr>
        <p:spPr>
          <a:xfrm>
            <a:off x="999768" y="5139333"/>
            <a:ext cx="3420547"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Pratiques restrictives</a:t>
            </a:r>
            <a:endParaRPr lang="en-US" sz="1950" dirty="0"/>
          </a:p>
        </p:txBody>
      </p:sp>
      <p:sp>
        <p:nvSpPr>
          <p:cNvPr id="12" name="Text 10"/>
          <p:cNvSpPr/>
          <p:nvPr/>
        </p:nvSpPr>
        <p:spPr>
          <a:xfrm>
            <a:off x="999768" y="5568553"/>
            <a:ext cx="6010275"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Prix imposés, revente à perte, rupture de brutale de relation commerciale...</a:t>
            </a:r>
            <a:endParaRPr lang="en-US" sz="1550" dirty="0"/>
          </a:p>
        </p:txBody>
      </p:sp>
      <p:sp>
        <p:nvSpPr>
          <p:cNvPr id="13" name="Shape 11"/>
          <p:cNvSpPr/>
          <p:nvPr/>
        </p:nvSpPr>
        <p:spPr>
          <a:xfrm>
            <a:off x="7414379" y="4933355"/>
            <a:ext cx="6422231" cy="1476256"/>
          </a:xfrm>
          <a:prstGeom prst="roundRect">
            <a:avLst>
              <a:gd name="adj" fmla="val 5647"/>
            </a:avLst>
          </a:prstGeom>
          <a:solidFill>
            <a:srgbClr val="D6F5EE"/>
          </a:solidFill>
          <a:ln w="7620">
            <a:solidFill>
              <a:srgbClr val="BCDBD4"/>
            </a:solidFill>
            <a:prstDash val="solid"/>
          </a:ln>
        </p:spPr>
      </p:sp>
      <p:sp>
        <p:nvSpPr>
          <p:cNvPr id="14" name="Text 12"/>
          <p:cNvSpPr/>
          <p:nvPr/>
        </p:nvSpPr>
        <p:spPr>
          <a:xfrm>
            <a:off x="7620357" y="5139333"/>
            <a:ext cx="4760000"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Pratiques anticoncurrentielles</a:t>
            </a:r>
            <a:endParaRPr lang="en-US" sz="1950" dirty="0"/>
          </a:p>
        </p:txBody>
      </p:sp>
      <p:sp>
        <p:nvSpPr>
          <p:cNvPr id="15" name="Text 13"/>
          <p:cNvSpPr/>
          <p:nvPr/>
        </p:nvSpPr>
        <p:spPr>
          <a:xfrm>
            <a:off x="7620357" y="5568553"/>
            <a:ext cx="6010275"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Ententes, abus de position dominante, abus de dépendance économique, sanctionnées par l'Autorité de la concurrence</a:t>
            </a:r>
            <a:endParaRPr lang="en-US" sz="155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name="Slide 26">
    <p:spTree>
      <p:nvGrpSpPr>
        <p:cNvPr id="1" name=""/>
        <p:cNvGrpSpPr/>
        <p:nvPr/>
      </p:nvGrpSpPr>
      <p:grpSpPr>
        <a:xfrm>
          <a:off x="0" y="0"/>
          <a:ext cx="0" cy="0"/>
          <a:chOff x="0" y="0"/>
          <a:chExt cx="0" cy="0"/>
        </a:xfrm>
      </p:grpSpPr>
      <p:sp>
        <p:nvSpPr>
          <p:cNvPr id="2" name="Text 0"/>
          <p:cNvSpPr/>
          <p:nvPr/>
        </p:nvSpPr>
        <p:spPr>
          <a:xfrm>
            <a:off x="732353" y="616506"/>
            <a:ext cx="8353425" cy="457795"/>
          </a:xfrm>
          <a:prstGeom prst="rect">
            <a:avLst/>
          </a:prstGeom>
          <a:noFill/>
          <a:ln/>
        </p:spPr>
        <p:txBody>
          <a:bodyPr wrap="none" lIns="0" tIns="0" rIns="0" bIns="0" rtlCol="0" anchor="t"/>
          <a:lstStyle/>
          <a:p>
            <a:pPr algn="l" indent="0" marL="0">
              <a:lnSpc>
                <a:spcPts val="3600"/>
              </a:lnSpc>
              <a:buNone/>
            </a:pPr>
            <a:r>
              <a:rPr lang="en-US" sz="2850" b="1" dirty="0">
                <a:solidFill>
                  <a:srgbClr val="333F70"/>
                </a:solidFill>
                <a:latin typeface="Unbounded Bold" pitchFamily="34" charset="0"/>
                <a:ea typeface="Unbounded Bold" pitchFamily="34" charset="-122"/>
                <a:cs typeface="Unbounded Bold" pitchFamily="34" charset="-120"/>
              </a:rPr>
              <a:t>C. Le cadre de l'activité commerciale</a:t>
            </a:r>
            <a:endParaRPr lang="en-US" sz="2850" dirty="0"/>
          </a:p>
        </p:txBody>
      </p:sp>
      <p:sp>
        <p:nvSpPr>
          <p:cNvPr id="3" name="Text 1"/>
          <p:cNvSpPr/>
          <p:nvPr/>
        </p:nvSpPr>
        <p:spPr>
          <a:xfrm>
            <a:off x="732353" y="1440418"/>
            <a:ext cx="13165693" cy="292894"/>
          </a:xfrm>
          <a:prstGeom prst="rect">
            <a:avLst/>
          </a:prstGeom>
          <a:noFill/>
          <a:ln/>
        </p:spPr>
        <p:txBody>
          <a:bodyPr wrap="none" lIns="0" tIns="0" rIns="0" bIns="0" rtlCol="0" anchor="t"/>
          <a:lstStyle/>
          <a:p>
            <a:pPr algn="l" indent="0" marL="0">
              <a:lnSpc>
                <a:spcPts val="2300"/>
              </a:lnSpc>
              <a:buNone/>
            </a:pPr>
            <a:r>
              <a:rPr lang="en-US" sz="1400" dirty="0">
                <a:solidFill>
                  <a:srgbClr val="333F70"/>
                </a:solidFill>
                <a:latin typeface="Open Sans" pitchFamily="34" charset="0"/>
                <a:ea typeface="Open Sans" pitchFamily="34" charset="-122"/>
                <a:cs typeface="Open Sans" pitchFamily="34" charset="-120"/>
              </a:rPr>
              <a:t>L'activité commerciale est encadrée à trois niveaux :</a:t>
            </a:r>
            <a:endParaRPr lang="en-US" sz="1400" dirty="0"/>
          </a:p>
        </p:txBody>
      </p:sp>
      <p:sp>
        <p:nvSpPr>
          <p:cNvPr id="4" name="Shape 2"/>
          <p:cNvSpPr/>
          <p:nvPr/>
        </p:nvSpPr>
        <p:spPr>
          <a:xfrm>
            <a:off x="732353" y="1939290"/>
            <a:ext cx="4266486" cy="5673804"/>
          </a:xfrm>
          <a:prstGeom prst="roundRect">
            <a:avLst>
              <a:gd name="adj" fmla="val 1802"/>
            </a:avLst>
          </a:prstGeom>
          <a:solidFill>
            <a:srgbClr val="D6F5EE"/>
          </a:solidFill>
          <a:ln w="7620">
            <a:solidFill>
              <a:srgbClr val="BCDBD4"/>
            </a:solidFill>
            <a:prstDash val="solid"/>
          </a:ln>
        </p:spPr>
      </p:sp>
      <p:sp>
        <p:nvSpPr>
          <p:cNvPr id="5" name="Shape 3"/>
          <p:cNvSpPr/>
          <p:nvPr/>
        </p:nvSpPr>
        <p:spPr>
          <a:xfrm>
            <a:off x="922972" y="2129909"/>
            <a:ext cx="549235" cy="549235"/>
          </a:xfrm>
          <a:prstGeom prst="roundRect">
            <a:avLst>
              <a:gd name="adj" fmla="val 16646946"/>
            </a:avLst>
          </a:prstGeom>
          <a:solidFill>
            <a:srgbClr val="26A688"/>
          </a:solidFill>
          <a:ln/>
        </p:spPr>
      </p:sp>
      <p:pic>
        <p:nvPicPr>
          <p:cNvPr id="6" name="Image 0" descr="preencoded.png">    </p:cNvPr>
          <p:cNvPicPr>
            <a:picLocks noChangeAspect="1"/>
          </p:cNvPicPr>
          <p:nvPr/>
        </p:nvPicPr>
        <p:blipFill>
          <a:blip r:embed="rId1"/>
          <a:stretch>
            <a:fillRect/>
          </a:stretch>
        </p:blipFill>
        <p:spPr>
          <a:xfrm>
            <a:off x="1073944" y="2250043"/>
            <a:ext cx="247174" cy="308967"/>
          </a:xfrm>
          <a:prstGeom prst="rect">
            <a:avLst/>
          </a:prstGeom>
        </p:spPr>
      </p:pic>
      <p:sp>
        <p:nvSpPr>
          <p:cNvPr id="7" name="Text 4"/>
          <p:cNvSpPr/>
          <p:nvPr/>
        </p:nvSpPr>
        <p:spPr>
          <a:xfrm>
            <a:off x="922972" y="2862143"/>
            <a:ext cx="3885248" cy="571976"/>
          </a:xfrm>
          <a:prstGeom prst="rect">
            <a:avLst/>
          </a:prstGeom>
          <a:noFill/>
          <a:ln/>
        </p:spPr>
        <p:txBody>
          <a:bodyPr wrap="square" lIns="0" tIns="0" rIns="0" bIns="0" rtlCol="0" anchor="t"/>
          <a:lstStyle/>
          <a:p>
            <a:pPr algn="l" indent="0" marL="0">
              <a:lnSpc>
                <a:spcPts val="2250"/>
              </a:lnSpc>
              <a:buNone/>
            </a:pPr>
            <a:r>
              <a:rPr lang="en-US" sz="1800" b="1" dirty="0">
                <a:solidFill>
                  <a:srgbClr val="333F70"/>
                </a:solidFill>
                <a:latin typeface="Unbounded Bold" pitchFamily="34" charset="0"/>
                <a:ea typeface="Unbounded Bold" pitchFamily="34" charset="-122"/>
                <a:cs typeface="Unbounded Bold" pitchFamily="34" charset="-120"/>
              </a:rPr>
              <a:t>Les juridictions commerciales</a:t>
            </a:r>
            <a:endParaRPr lang="en-US" sz="1800" dirty="0"/>
          </a:p>
        </p:txBody>
      </p:sp>
      <p:sp>
        <p:nvSpPr>
          <p:cNvPr id="8" name="Text 5"/>
          <p:cNvSpPr/>
          <p:nvPr/>
        </p:nvSpPr>
        <p:spPr>
          <a:xfrm>
            <a:off x="922972" y="3543895"/>
            <a:ext cx="3885248" cy="878681"/>
          </a:xfrm>
          <a:prstGeom prst="rect">
            <a:avLst/>
          </a:prstGeom>
          <a:noFill/>
          <a:ln/>
        </p:spPr>
        <p:txBody>
          <a:bodyPr wrap="square" lIns="0" tIns="0" rIns="0" bIns="0" rtlCol="0" anchor="t"/>
          <a:lstStyle/>
          <a:p>
            <a:pPr algn="l" indent="0" marL="0">
              <a:lnSpc>
                <a:spcPts val="2300"/>
              </a:lnSpc>
              <a:buNone/>
            </a:pPr>
            <a:r>
              <a:rPr lang="en-US" sz="1400" dirty="0">
                <a:solidFill>
                  <a:srgbClr val="333F70"/>
                </a:solidFill>
                <a:latin typeface="Open Sans" pitchFamily="34" charset="0"/>
                <a:ea typeface="Open Sans" pitchFamily="34" charset="-122"/>
                <a:cs typeface="Open Sans" pitchFamily="34" charset="-120"/>
              </a:rPr>
              <a:t>C'est le tribunal de commerce, juridiction d'exception ayant son fonctionnement spécifique.</a:t>
            </a:r>
            <a:endParaRPr lang="en-US" sz="1400" dirty="0"/>
          </a:p>
        </p:txBody>
      </p:sp>
      <p:sp>
        <p:nvSpPr>
          <p:cNvPr id="9" name="Shape 6"/>
          <p:cNvSpPr/>
          <p:nvPr/>
        </p:nvSpPr>
        <p:spPr>
          <a:xfrm>
            <a:off x="5181838" y="1939290"/>
            <a:ext cx="4266605" cy="5673804"/>
          </a:xfrm>
          <a:prstGeom prst="roundRect">
            <a:avLst>
              <a:gd name="adj" fmla="val 1802"/>
            </a:avLst>
          </a:prstGeom>
          <a:solidFill>
            <a:srgbClr val="D6F5EE"/>
          </a:solidFill>
          <a:ln w="7620">
            <a:solidFill>
              <a:srgbClr val="BCDBD4"/>
            </a:solidFill>
            <a:prstDash val="solid"/>
          </a:ln>
        </p:spPr>
      </p:sp>
      <p:sp>
        <p:nvSpPr>
          <p:cNvPr id="10" name="Shape 7"/>
          <p:cNvSpPr/>
          <p:nvPr/>
        </p:nvSpPr>
        <p:spPr>
          <a:xfrm>
            <a:off x="5372457" y="2129909"/>
            <a:ext cx="549235" cy="549235"/>
          </a:xfrm>
          <a:prstGeom prst="roundRect">
            <a:avLst>
              <a:gd name="adj" fmla="val 16646946"/>
            </a:avLst>
          </a:prstGeom>
          <a:solidFill>
            <a:srgbClr val="26A688"/>
          </a:solidFill>
          <a:ln/>
        </p:spPr>
      </p:sp>
      <p:pic>
        <p:nvPicPr>
          <p:cNvPr id="11" name="Image 1" descr="preencoded.png">    </p:cNvPr>
          <p:cNvPicPr>
            <a:picLocks noChangeAspect="1"/>
          </p:cNvPicPr>
          <p:nvPr/>
        </p:nvPicPr>
        <p:blipFill>
          <a:blip r:embed="rId2"/>
          <a:stretch>
            <a:fillRect/>
          </a:stretch>
        </p:blipFill>
        <p:spPr>
          <a:xfrm>
            <a:off x="5523428" y="2250043"/>
            <a:ext cx="247174" cy="308967"/>
          </a:xfrm>
          <a:prstGeom prst="rect">
            <a:avLst/>
          </a:prstGeom>
        </p:spPr>
      </p:pic>
      <p:sp>
        <p:nvSpPr>
          <p:cNvPr id="12" name="Text 8"/>
          <p:cNvSpPr/>
          <p:nvPr/>
        </p:nvSpPr>
        <p:spPr>
          <a:xfrm>
            <a:off x="5372457" y="2862143"/>
            <a:ext cx="2372558" cy="285988"/>
          </a:xfrm>
          <a:prstGeom prst="rect">
            <a:avLst/>
          </a:prstGeom>
          <a:noFill/>
          <a:ln/>
        </p:spPr>
        <p:txBody>
          <a:bodyPr wrap="none" lIns="0" tIns="0" rIns="0" bIns="0" rtlCol="0" anchor="t"/>
          <a:lstStyle/>
          <a:p>
            <a:pPr algn="l" indent="0" marL="0">
              <a:lnSpc>
                <a:spcPts val="2250"/>
              </a:lnSpc>
              <a:buNone/>
            </a:pPr>
            <a:r>
              <a:rPr lang="en-US" sz="1800" b="1" dirty="0">
                <a:solidFill>
                  <a:srgbClr val="333F70"/>
                </a:solidFill>
                <a:latin typeface="Unbounded Bold" pitchFamily="34" charset="0"/>
                <a:ea typeface="Unbounded Bold" pitchFamily="34" charset="-122"/>
                <a:cs typeface="Unbounded Bold" pitchFamily="34" charset="-120"/>
              </a:rPr>
              <a:t>L'administration</a:t>
            </a:r>
            <a:endParaRPr lang="en-US" sz="1800" dirty="0"/>
          </a:p>
        </p:txBody>
      </p:sp>
      <p:sp>
        <p:nvSpPr>
          <p:cNvPr id="13" name="Text 9"/>
          <p:cNvSpPr/>
          <p:nvPr/>
        </p:nvSpPr>
        <p:spPr>
          <a:xfrm>
            <a:off x="5372457" y="3257907"/>
            <a:ext cx="3885367" cy="2928938"/>
          </a:xfrm>
          <a:prstGeom prst="rect">
            <a:avLst/>
          </a:prstGeom>
          <a:noFill/>
          <a:ln/>
        </p:spPr>
        <p:txBody>
          <a:bodyPr wrap="square" lIns="0" tIns="0" rIns="0" bIns="0" rtlCol="0" anchor="t"/>
          <a:lstStyle/>
          <a:p>
            <a:pPr algn="l" marL="342900" indent="-342900">
              <a:lnSpc>
                <a:spcPts val="2300"/>
              </a:lnSpc>
              <a:buSzPct val="100000"/>
              <a:buChar char="•"/>
            </a:pPr>
            <a:r>
              <a:rPr lang="en-US" sz="1400" b="1" dirty="0">
                <a:solidFill>
                  <a:srgbClr val="333F70"/>
                </a:solidFill>
                <a:latin typeface="Open Sans" pitchFamily="34" charset="0"/>
                <a:ea typeface="Open Sans" pitchFamily="34" charset="-122"/>
                <a:cs typeface="Open Sans" pitchFamily="34" charset="-120"/>
              </a:rPr>
              <a:t>L'administration centrale</a:t>
            </a:r>
            <a:pPr algn="l" indent="0" marL="0">
              <a:lnSpc>
                <a:spcPts val="2300"/>
              </a:lnSpc>
              <a:buNone/>
            </a:pPr>
            <a:r>
              <a:rPr lang="en-US" sz="1400" dirty="0">
                <a:solidFill>
                  <a:srgbClr val="333F70"/>
                </a:solidFill>
                <a:latin typeface="Open Sans" pitchFamily="34" charset="0"/>
                <a:ea typeface="Open Sans" pitchFamily="34" charset="-122"/>
                <a:cs typeface="Open Sans" pitchFamily="34" charset="-120"/>
              </a:rPr>
              <a:t> : c'est le Président et son gouvernement et particulièrement le ministre de l'économie (parfois assisté d'un conseil économique et social), à travers la politique économique qu'ils mènent. En dehors de l'administration centrale, </a:t>
            </a:r>
            <a:pPr algn="l" indent="0" marL="0">
              <a:lnSpc>
                <a:spcPts val="2300"/>
              </a:lnSpc>
              <a:buNone/>
            </a:pPr>
            <a:r>
              <a:rPr lang="en-US" sz="1400" b="1" dirty="0">
                <a:solidFill>
                  <a:srgbClr val="333F70"/>
                </a:solidFill>
                <a:latin typeface="Open Sans" pitchFamily="34" charset="0"/>
                <a:ea typeface="Open Sans" pitchFamily="34" charset="-122"/>
                <a:cs typeface="Open Sans" pitchFamily="34" charset="-120"/>
              </a:rPr>
              <a:t>les collectivités territoriales</a:t>
            </a:r>
            <a:pPr algn="l" indent="0" marL="0">
              <a:lnSpc>
                <a:spcPts val="2300"/>
              </a:lnSpc>
              <a:buNone/>
            </a:pPr>
            <a:r>
              <a:rPr lang="en-US" sz="1400" dirty="0">
                <a:solidFill>
                  <a:srgbClr val="333F70"/>
                </a:solidFill>
                <a:latin typeface="Open Sans" pitchFamily="34" charset="0"/>
                <a:ea typeface="Open Sans" pitchFamily="34" charset="-122"/>
                <a:cs typeface="Open Sans" pitchFamily="34" charset="-120"/>
              </a:rPr>
              <a:t> jouent un rôle notamment en matière d'aides aux entreprises.</a:t>
            </a:r>
            <a:endParaRPr lang="en-US" sz="1400" dirty="0"/>
          </a:p>
        </p:txBody>
      </p:sp>
      <p:sp>
        <p:nvSpPr>
          <p:cNvPr id="14" name="Text 10"/>
          <p:cNvSpPr/>
          <p:nvPr/>
        </p:nvSpPr>
        <p:spPr>
          <a:xfrm>
            <a:off x="5372457" y="6250900"/>
            <a:ext cx="3885367" cy="1171575"/>
          </a:xfrm>
          <a:prstGeom prst="rect">
            <a:avLst/>
          </a:prstGeom>
          <a:noFill/>
          <a:ln/>
        </p:spPr>
        <p:txBody>
          <a:bodyPr wrap="square" lIns="0" tIns="0" rIns="0" bIns="0" rtlCol="0" anchor="t"/>
          <a:lstStyle/>
          <a:p>
            <a:pPr algn="l" marL="342900" indent="-342900">
              <a:lnSpc>
                <a:spcPts val="2300"/>
              </a:lnSpc>
              <a:buSzPct val="100000"/>
              <a:buChar char="•"/>
            </a:pPr>
            <a:r>
              <a:rPr lang="en-US" sz="1400" b="1" dirty="0">
                <a:solidFill>
                  <a:srgbClr val="333F70"/>
                </a:solidFill>
                <a:latin typeface="Open Sans" pitchFamily="34" charset="0"/>
                <a:ea typeface="Open Sans" pitchFamily="34" charset="-122"/>
                <a:cs typeface="Open Sans" pitchFamily="34" charset="-120"/>
              </a:rPr>
              <a:t>Les autorités administratives indépendantes</a:t>
            </a:r>
            <a:pPr algn="l" indent="0" marL="0">
              <a:lnSpc>
                <a:spcPts val="2300"/>
              </a:lnSpc>
              <a:buNone/>
            </a:pPr>
            <a:r>
              <a:rPr lang="en-US" sz="1400" dirty="0">
                <a:solidFill>
                  <a:srgbClr val="333F70"/>
                </a:solidFill>
                <a:latin typeface="Open Sans" pitchFamily="34" charset="0"/>
                <a:ea typeface="Open Sans" pitchFamily="34" charset="-122"/>
                <a:cs typeface="Open Sans" pitchFamily="34" charset="-120"/>
              </a:rPr>
              <a:t> : ont des rôles spécifiques : Commission des clauses abusives, Autorité de la Concurrence…</a:t>
            </a:r>
            <a:endParaRPr lang="en-US" sz="1400" dirty="0"/>
          </a:p>
        </p:txBody>
      </p:sp>
      <p:sp>
        <p:nvSpPr>
          <p:cNvPr id="15" name="Shape 11"/>
          <p:cNvSpPr/>
          <p:nvPr/>
        </p:nvSpPr>
        <p:spPr>
          <a:xfrm>
            <a:off x="9631442" y="1939290"/>
            <a:ext cx="4266605" cy="5673804"/>
          </a:xfrm>
          <a:prstGeom prst="roundRect">
            <a:avLst>
              <a:gd name="adj" fmla="val 1802"/>
            </a:avLst>
          </a:prstGeom>
          <a:solidFill>
            <a:srgbClr val="D6F5EE"/>
          </a:solidFill>
          <a:ln w="7620">
            <a:solidFill>
              <a:srgbClr val="BCDBD4"/>
            </a:solidFill>
            <a:prstDash val="solid"/>
          </a:ln>
        </p:spPr>
      </p:sp>
      <p:sp>
        <p:nvSpPr>
          <p:cNvPr id="16" name="Shape 12"/>
          <p:cNvSpPr/>
          <p:nvPr/>
        </p:nvSpPr>
        <p:spPr>
          <a:xfrm>
            <a:off x="9822061" y="2129909"/>
            <a:ext cx="549235" cy="549235"/>
          </a:xfrm>
          <a:prstGeom prst="roundRect">
            <a:avLst>
              <a:gd name="adj" fmla="val 16646946"/>
            </a:avLst>
          </a:prstGeom>
          <a:solidFill>
            <a:srgbClr val="26A688"/>
          </a:solidFill>
          <a:ln/>
        </p:spPr>
      </p:sp>
      <p:pic>
        <p:nvPicPr>
          <p:cNvPr id="17" name="Image 2" descr="preencoded.png">    </p:cNvPr>
          <p:cNvPicPr>
            <a:picLocks noChangeAspect="1"/>
          </p:cNvPicPr>
          <p:nvPr/>
        </p:nvPicPr>
        <p:blipFill>
          <a:blip r:embed="rId3"/>
          <a:stretch>
            <a:fillRect/>
          </a:stretch>
        </p:blipFill>
        <p:spPr>
          <a:xfrm>
            <a:off x="9973032" y="2250043"/>
            <a:ext cx="247174" cy="308967"/>
          </a:xfrm>
          <a:prstGeom prst="rect">
            <a:avLst/>
          </a:prstGeom>
        </p:spPr>
      </p:pic>
      <p:sp>
        <p:nvSpPr>
          <p:cNvPr id="18" name="Text 13"/>
          <p:cNvSpPr/>
          <p:nvPr/>
        </p:nvSpPr>
        <p:spPr>
          <a:xfrm>
            <a:off x="9822061" y="2862143"/>
            <a:ext cx="3885367" cy="571976"/>
          </a:xfrm>
          <a:prstGeom prst="rect">
            <a:avLst/>
          </a:prstGeom>
          <a:noFill/>
          <a:ln/>
        </p:spPr>
        <p:txBody>
          <a:bodyPr wrap="square" lIns="0" tIns="0" rIns="0" bIns="0" rtlCol="0" anchor="t"/>
          <a:lstStyle/>
          <a:p>
            <a:pPr algn="l" indent="0" marL="0">
              <a:lnSpc>
                <a:spcPts val="2250"/>
              </a:lnSpc>
              <a:buNone/>
            </a:pPr>
            <a:r>
              <a:rPr lang="en-US" sz="1800" b="1" dirty="0">
                <a:solidFill>
                  <a:srgbClr val="333F70"/>
                </a:solidFill>
                <a:latin typeface="Unbounded Bold" pitchFamily="34" charset="0"/>
                <a:ea typeface="Unbounded Bold" pitchFamily="34" charset="-122"/>
                <a:cs typeface="Unbounded Bold" pitchFamily="34" charset="-120"/>
              </a:rPr>
              <a:t>Les institutions professionnelles</a:t>
            </a:r>
            <a:endParaRPr lang="en-US" sz="1800" dirty="0"/>
          </a:p>
        </p:txBody>
      </p:sp>
      <p:sp>
        <p:nvSpPr>
          <p:cNvPr id="19" name="Text 14"/>
          <p:cNvSpPr/>
          <p:nvPr/>
        </p:nvSpPr>
        <p:spPr>
          <a:xfrm>
            <a:off x="9822061" y="3543895"/>
            <a:ext cx="3885367" cy="2636044"/>
          </a:xfrm>
          <a:prstGeom prst="rect">
            <a:avLst/>
          </a:prstGeom>
          <a:noFill/>
          <a:ln/>
        </p:spPr>
        <p:txBody>
          <a:bodyPr wrap="square" lIns="0" tIns="0" rIns="0" bIns="0" rtlCol="0" anchor="t"/>
          <a:lstStyle/>
          <a:p>
            <a:pPr algn="l" marL="342900" indent="-342900">
              <a:lnSpc>
                <a:spcPts val="2300"/>
              </a:lnSpc>
              <a:buSzPct val="100000"/>
              <a:buChar char="•"/>
            </a:pPr>
            <a:r>
              <a:rPr lang="en-US" sz="1400" b="1" dirty="0">
                <a:solidFill>
                  <a:srgbClr val="333F70"/>
                </a:solidFill>
                <a:latin typeface="Open Sans" pitchFamily="34" charset="0"/>
                <a:ea typeface="Open Sans" pitchFamily="34" charset="-122"/>
                <a:cs typeface="Open Sans" pitchFamily="34" charset="-120"/>
              </a:rPr>
              <a:t>Les chambres de commerce et d'industrie (CCI)</a:t>
            </a:r>
            <a:pPr algn="l" indent="0" marL="0">
              <a:lnSpc>
                <a:spcPts val="2300"/>
              </a:lnSpc>
              <a:buNone/>
            </a:pPr>
            <a:r>
              <a:rPr lang="en-US" sz="1400" dirty="0">
                <a:solidFill>
                  <a:srgbClr val="333F70"/>
                </a:solidFill>
                <a:latin typeface="Open Sans" pitchFamily="34" charset="0"/>
                <a:ea typeface="Open Sans" pitchFamily="34" charset="-122"/>
                <a:cs typeface="Open Sans" pitchFamily="34" charset="-120"/>
              </a:rPr>
              <a:t> : Ce sont des établissements publics, elles soutiennent et protègent les intérêts des entreprises, elles les assistent (création d'entreprise et autres opérations importantes), elles participent à la politique de formation et apportent leurs expertises à l'État et aux entreprises.</a:t>
            </a:r>
            <a:endParaRPr lang="en-US" sz="1400" dirty="0"/>
          </a:p>
        </p:txBody>
      </p:sp>
      <p:sp>
        <p:nvSpPr>
          <p:cNvPr id="20" name="Text 15"/>
          <p:cNvSpPr/>
          <p:nvPr/>
        </p:nvSpPr>
        <p:spPr>
          <a:xfrm>
            <a:off x="9822061" y="6243995"/>
            <a:ext cx="3885367" cy="878681"/>
          </a:xfrm>
          <a:prstGeom prst="rect">
            <a:avLst/>
          </a:prstGeom>
          <a:noFill/>
          <a:ln/>
        </p:spPr>
        <p:txBody>
          <a:bodyPr wrap="square" lIns="0" tIns="0" rIns="0" bIns="0" rtlCol="0" anchor="t"/>
          <a:lstStyle/>
          <a:p>
            <a:pPr algn="l" marL="342900" indent="-342900">
              <a:lnSpc>
                <a:spcPts val="2300"/>
              </a:lnSpc>
              <a:buSzPct val="100000"/>
              <a:buChar char="•"/>
            </a:pPr>
            <a:r>
              <a:rPr lang="en-US" sz="1400" b="1" dirty="0">
                <a:solidFill>
                  <a:srgbClr val="333F70"/>
                </a:solidFill>
                <a:latin typeface="Open Sans" pitchFamily="34" charset="0"/>
                <a:ea typeface="Open Sans" pitchFamily="34" charset="-122"/>
                <a:cs typeface="Open Sans" pitchFamily="34" charset="-120"/>
              </a:rPr>
              <a:t>Les syndicats professionnels</a:t>
            </a:r>
            <a:pPr algn="l" indent="0" marL="0">
              <a:lnSpc>
                <a:spcPts val="2300"/>
              </a:lnSpc>
              <a:buNone/>
            </a:pPr>
            <a:r>
              <a:rPr lang="en-US" sz="1400" dirty="0">
                <a:solidFill>
                  <a:srgbClr val="333F70"/>
                </a:solidFill>
                <a:latin typeface="Open Sans" pitchFamily="34" charset="0"/>
                <a:ea typeface="Open Sans" pitchFamily="34" charset="-122"/>
                <a:cs typeface="Open Sans" pitchFamily="34" charset="-120"/>
              </a:rPr>
              <a:t> qui défendent les intérêts de leurs adhérents, membres d'une branche professionnelle.</a:t>
            </a:r>
            <a:endParaRPr lang="en-US" sz="14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name="Slide 27">
    <p:spTree>
      <p:nvGrpSpPr>
        <p:cNvPr id="1" name=""/>
        <p:cNvGrpSpPr/>
        <p:nvPr/>
      </p:nvGrpSpPr>
      <p:grpSpPr>
        <a:xfrm>
          <a:off x="0" y="0"/>
          <a:ext cx="0" cy="0"/>
          <a:chOff x="0" y="0"/>
          <a:chExt cx="0" cy="0"/>
        </a:xfrm>
      </p:grpSpPr>
      <p:sp>
        <p:nvSpPr>
          <p:cNvPr id="2" name="Text 0"/>
          <p:cNvSpPr/>
          <p:nvPr/>
        </p:nvSpPr>
        <p:spPr>
          <a:xfrm>
            <a:off x="793790" y="1524953"/>
            <a:ext cx="4961811" cy="620078"/>
          </a:xfrm>
          <a:prstGeom prst="rect">
            <a:avLst/>
          </a:prstGeom>
          <a:noFill/>
          <a:ln/>
        </p:spPr>
        <p:txBody>
          <a:bodyPr wrap="none" lIns="0" tIns="0" rIns="0" bIns="0" rtlCol="0" anchor="t"/>
          <a:lstStyle/>
          <a:p>
            <a:pPr algn="l" indent="0" marL="0">
              <a:lnSpc>
                <a:spcPts val="4850"/>
              </a:lnSpc>
              <a:buNone/>
            </a:pPr>
            <a:r>
              <a:rPr lang="en-US" sz="3900" b="1" dirty="0">
                <a:solidFill>
                  <a:srgbClr val="333F70"/>
                </a:solidFill>
                <a:latin typeface="Unbounded Bold" pitchFamily="34" charset="0"/>
                <a:ea typeface="Unbounded Bold" pitchFamily="34" charset="-122"/>
                <a:cs typeface="Unbounded Bold" pitchFamily="34" charset="-120"/>
              </a:rPr>
              <a:t>MISE À JOUR</a:t>
            </a:r>
            <a:endParaRPr lang="en-US" sz="3900" dirty="0"/>
          </a:p>
        </p:txBody>
      </p:sp>
      <p:sp>
        <p:nvSpPr>
          <p:cNvPr id="3" name="Text 1"/>
          <p:cNvSpPr/>
          <p:nvPr/>
        </p:nvSpPr>
        <p:spPr>
          <a:xfrm>
            <a:off x="793790" y="2541865"/>
            <a:ext cx="13042821"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Du 1er janvier 2025 au 31 décembre 2028, 12 tribunaux de commerce sont renommés </a:t>
            </a:r>
            <a:pPr algn="l" indent="0" marL="0">
              <a:lnSpc>
                <a:spcPts val="2500"/>
              </a:lnSpc>
              <a:buNone/>
            </a:pPr>
            <a:r>
              <a:rPr lang="en-US" sz="1550" b="1" dirty="0">
                <a:solidFill>
                  <a:srgbClr val="F44444"/>
                </a:solidFill>
                <a:latin typeface="Open Sans" pitchFamily="34" charset="0"/>
                <a:ea typeface="Open Sans" pitchFamily="34" charset="-122"/>
                <a:cs typeface="Open Sans" pitchFamily="34" charset="-120"/>
              </a:rPr>
              <a:t>tribunaux des activités économiques</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(TAE) : Avignon, Auxerre, Le Havre, Le Mans, Limoges, Lyon, Marseille, Nancy, Nanterre, Paris, Saint-Brieuc et Versailles.</a:t>
            </a:r>
            <a:endParaRPr lang="en-US" sz="1550" dirty="0"/>
          </a:p>
        </p:txBody>
      </p:sp>
      <p:sp>
        <p:nvSpPr>
          <p:cNvPr id="4" name="Text 2"/>
          <p:cNvSpPr/>
          <p:nvPr/>
        </p:nvSpPr>
        <p:spPr>
          <a:xfrm>
            <a:off x="793790" y="3400187"/>
            <a:ext cx="13042821" cy="1270159"/>
          </a:xfrm>
          <a:prstGeom prst="rect">
            <a:avLst/>
          </a:prstGeom>
          <a:noFill/>
          <a:ln/>
        </p:spPr>
        <p:txBody>
          <a:bodyPr wrap="square" lIns="0" tIns="0" rIns="0" bIns="0" rtlCol="0" anchor="t"/>
          <a:lstStyle/>
          <a:p>
            <a:pPr algn="l" indent="0" marL="0">
              <a:lnSpc>
                <a:spcPts val="2500"/>
              </a:lnSpc>
              <a:buNone/>
            </a:pPr>
            <a:r>
              <a:rPr lang="en-US" sz="1550" b="1" dirty="0">
                <a:solidFill>
                  <a:srgbClr val="333F70"/>
                </a:solidFill>
                <a:latin typeface="Open Sans" pitchFamily="34" charset="0"/>
                <a:ea typeface="Open Sans" pitchFamily="34" charset="-122"/>
                <a:cs typeface="Open Sans" pitchFamily="34" charset="-120"/>
              </a:rPr>
              <a:t>Ces 12 TAE absorbent certaines compétences des tribunaux judiciaires et deviennent seuls compétents pour traiter des procédures de sauvegarde, redressement judiciaire, liquidation judiciaire et procédures amiables de tous les professionnels quels que soient leur statut et leur activité.</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Seule exception : les professions réglementées du droit, qui relèvent toujours de la compétence du tribunal judiciaire.</a:t>
            </a:r>
            <a:endParaRPr lang="en-US" sz="1550" dirty="0"/>
          </a:p>
        </p:txBody>
      </p:sp>
      <p:sp>
        <p:nvSpPr>
          <p:cNvPr id="5" name="Text 3"/>
          <p:cNvSpPr/>
          <p:nvPr/>
        </p:nvSpPr>
        <p:spPr>
          <a:xfrm>
            <a:off x="793790" y="4893588"/>
            <a:ext cx="13042821"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Le tribunal des activités économiques se compose de juges consulaires du tribunal de commerce, de juges exerçant la profession d’exploitant agricole et de greffiers du tribunal de commerce. Le droit applicable n’est pas modifié.</a:t>
            </a:r>
            <a:endParaRPr lang="en-US" sz="1550" dirty="0"/>
          </a:p>
        </p:txBody>
      </p:sp>
      <p:sp>
        <p:nvSpPr>
          <p:cNvPr id="6" name="Text 4"/>
          <p:cNvSpPr/>
          <p:nvPr/>
        </p:nvSpPr>
        <p:spPr>
          <a:xfrm>
            <a:off x="793790" y="5751909"/>
            <a:ext cx="13042821" cy="952619"/>
          </a:xfrm>
          <a:prstGeom prst="rect">
            <a:avLst/>
          </a:prstGeom>
          <a:noFill/>
          <a:ln/>
        </p:spPr>
        <p:txBody>
          <a:bodyPr wrap="square" lIns="0" tIns="0" rIns="0" bIns="0" rtlCol="0" anchor="t"/>
          <a:lstStyle/>
          <a:p>
            <a:pPr algn="l" indent="0" marL="0">
              <a:lnSpc>
                <a:spcPts val="2500"/>
              </a:lnSpc>
              <a:buNone/>
            </a:pPr>
            <a:r>
              <a:rPr lang="en-US" sz="1550" b="1" dirty="0">
                <a:solidFill>
                  <a:srgbClr val="333F70"/>
                </a:solidFill>
                <a:latin typeface="Open Sans" pitchFamily="34" charset="0"/>
                <a:ea typeface="Open Sans" pitchFamily="34" charset="-122"/>
                <a:cs typeface="Open Sans" pitchFamily="34" charset="-120"/>
              </a:rPr>
              <a:t>L’objectif de cette expérimentation est de mesurer l’intérêt d’avoir un seul tribunal pour traiter l’ensemble des procédures amiables et collectives. </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Un comité composé d’experts et de parlementaires est chargé de remettre un rapport d’évaluation au Parlement avant le 1er juillet 2028.</a:t>
            </a:r>
            <a:endParaRPr lang="en-US" sz="155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5486400" cy="8229600"/>
          </a:xfrm>
          <a:prstGeom prst="rect">
            <a:avLst/>
          </a:prstGeom>
        </p:spPr>
      </p:pic>
      <p:sp>
        <p:nvSpPr>
          <p:cNvPr id="3" name="Text 0"/>
          <p:cNvSpPr/>
          <p:nvPr/>
        </p:nvSpPr>
        <p:spPr>
          <a:xfrm>
            <a:off x="6240423" y="520065"/>
            <a:ext cx="7635954" cy="942499"/>
          </a:xfrm>
          <a:prstGeom prst="rect">
            <a:avLst/>
          </a:prstGeom>
          <a:noFill/>
          <a:ln/>
        </p:spPr>
        <p:txBody>
          <a:bodyPr wrap="square" lIns="0" tIns="0" rIns="0" bIns="0" rtlCol="0" anchor="t"/>
          <a:lstStyle/>
          <a:p>
            <a:pPr algn="l" indent="0" marL="0">
              <a:lnSpc>
                <a:spcPts val="3700"/>
              </a:lnSpc>
              <a:buNone/>
            </a:pPr>
            <a:r>
              <a:rPr lang="en-US" sz="2950" b="1" dirty="0">
                <a:solidFill>
                  <a:srgbClr val="333F70"/>
                </a:solidFill>
                <a:latin typeface="Unbounded Bold" pitchFamily="34" charset="0"/>
                <a:ea typeface="Unbounded Bold" pitchFamily="34" charset="-122"/>
                <a:cs typeface="Unbounded Bold" pitchFamily="34" charset="-120"/>
              </a:rPr>
              <a:t>Les origines antiques du droit commercial</a:t>
            </a:r>
            <a:endParaRPr lang="en-US" sz="2950" dirty="0"/>
          </a:p>
        </p:txBody>
      </p:sp>
      <p:sp>
        <p:nvSpPr>
          <p:cNvPr id="4" name="Shape 1"/>
          <p:cNvSpPr/>
          <p:nvPr/>
        </p:nvSpPr>
        <p:spPr>
          <a:xfrm>
            <a:off x="6452473" y="1674614"/>
            <a:ext cx="22860" cy="6034802"/>
          </a:xfrm>
          <a:prstGeom prst="roundRect">
            <a:avLst>
              <a:gd name="adj" fmla="val 346370"/>
            </a:avLst>
          </a:prstGeom>
          <a:solidFill>
            <a:srgbClr val="BCDBD4"/>
          </a:solidFill>
          <a:ln/>
        </p:spPr>
      </p:sp>
      <p:sp>
        <p:nvSpPr>
          <p:cNvPr id="5" name="Shape 2"/>
          <p:cNvSpPr/>
          <p:nvPr/>
        </p:nvSpPr>
        <p:spPr>
          <a:xfrm>
            <a:off x="6641663" y="1875234"/>
            <a:ext cx="565547" cy="22860"/>
          </a:xfrm>
          <a:prstGeom prst="roundRect">
            <a:avLst>
              <a:gd name="adj" fmla="val 346370"/>
            </a:avLst>
          </a:prstGeom>
          <a:solidFill>
            <a:srgbClr val="BCDBD4"/>
          </a:solidFill>
          <a:ln/>
        </p:spPr>
      </p:sp>
      <p:sp>
        <p:nvSpPr>
          <p:cNvPr id="6" name="Shape 3"/>
          <p:cNvSpPr/>
          <p:nvPr/>
        </p:nvSpPr>
        <p:spPr>
          <a:xfrm>
            <a:off x="6240423" y="1674614"/>
            <a:ext cx="424101" cy="424101"/>
          </a:xfrm>
          <a:prstGeom prst="roundRect">
            <a:avLst>
              <a:gd name="adj" fmla="val 18670"/>
            </a:avLst>
          </a:prstGeom>
          <a:solidFill>
            <a:srgbClr val="D6F5EE"/>
          </a:solidFill>
          <a:ln w="7620">
            <a:solidFill>
              <a:srgbClr val="BCDBD4"/>
            </a:solidFill>
            <a:prstDash val="solid"/>
          </a:ln>
        </p:spPr>
      </p:sp>
      <p:sp>
        <p:nvSpPr>
          <p:cNvPr id="7" name="Text 4"/>
          <p:cNvSpPr/>
          <p:nvPr/>
        </p:nvSpPr>
        <p:spPr>
          <a:xfrm>
            <a:off x="6311086" y="1709976"/>
            <a:ext cx="282773" cy="353378"/>
          </a:xfrm>
          <a:prstGeom prst="rect">
            <a:avLst/>
          </a:prstGeom>
          <a:noFill/>
          <a:ln/>
        </p:spPr>
        <p:txBody>
          <a:bodyPr wrap="none" lIns="0" tIns="0" rIns="0" bIns="0" rtlCol="0" anchor="t"/>
          <a:lstStyle/>
          <a:p>
            <a:pPr algn="ctr" indent="0" marL="0">
              <a:lnSpc>
                <a:spcPts val="2200"/>
              </a:lnSpc>
              <a:buNone/>
            </a:pPr>
            <a:r>
              <a:rPr lang="en-US" sz="2200" b="1" dirty="0">
                <a:solidFill>
                  <a:srgbClr val="333F70"/>
                </a:solidFill>
                <a:latin typeface="Unbounded Bold" pitchFamily="34" charset="0"/>
                <a:ea typeface="Unbounded Bold" pitchFamily="34" charset="-122"/>
                <a:cs typeface="Unbounded Bold" pitchFamily="34" charset="-120"/>
              </a:rPr>
              <a:t>1</a:t>
            </a:r>
            <a:endParaRPr lang="en-US" sz="2200" dirty="0"/>
          </a:p>
        </p:txBody>
      </p:sp>
      <p:sp>
        <p:nvSpPr>
          <p:cNvPr id="8" name="Text 5"/>
          <p:cNvSpPr/>
          <p:nvPr/>
        </p:nvSpPr>
        <p:spPr>
          <a:xfrm>
            <a:off x="7395091" y="1739384"/>
            <a:ext cx="2356485" cy="294442"/>
          </a:xfrm>
          <a:prstGeom prst="rect">
            <a:avLst/>
          </a:prstGeom>
          <a:noFill/>
          <a:ln/>
        </p:spPr>
        <p:txBody>
          <a:bodyPr wrap="none" lIns="0" tIns="0" rIns="0" bIns="0" rtlCol="0" anchor="t"/>
          <a:lstStyle/>
          <a:p>
            <a:pPr algn="l" indent="0" marL="0">
              <a:lnSpc>
                <a:spcPts val="2300"/>
              </a:lnSpc>
              <a:buNone/>
            </a:pPr>
            <a:r>
              <a:rPr lang="en-US" sz="1850" b="1" dirty="0">
                <a:solidFill>
                  <a:srgbClr val="333F70"/>
                </a:solidFill>
                <a:latin typeface="Unbounded Bold" pitchFamily="34" charset="0"/>
                <a:ea typeface="Unbounded Bold" pitchFamily="34" charset="-122"/>
                <a:cs typeface="Unbounded Bold" pitchFamily="34" charset="-120"/>
              </a:rPr>
              <a:t>Les Phéniciens</a:t>
            </a:r>
            <a:endParaRPr lang="en-US" sz="1850" dirty="0"/>
          </a:p>
        </p:txBody>
      </p:sp>
      <p:sp>
        <p:nvSpPr>
          <p:cNvPr id="9" name="Text 6"/>
          <p:cNvSpPr/>
          <p:nvPr/>
        </p:nvSpPr>
        <p:spPr>
          <a:xfrm>
            <a:off x="7395091" y="2146935"/>
            <a:ext cx="6481286" cy="301466"/>
          </a:xfrm>
          <a:prstGeom prst="rect">
            <a:avLst/>
          </a:prstGeom>
          <a:noFill/>
          <a:ln/>
        </p:spPr>
        <p:txBody>
          <a:bodyPr wrap="none" lIns="0" tIns="0" rIns="0" bIns="0" rtlCol="0" anchor="t"/>
          <a:lstStyle/>
          <a:p>
            <a:pPr algn="l" indent="0" marL="0">
              <a:lnSpc>
                <a:spcPts val="2350"/>
              </a:lnSpc>
              <a:buNone/>
            </a:pPr>
            <a:r>
              <a:rPr lang="en-US" sz="1450" dirty="0">
                <a:solidFill>
                  <a:srgbClr val="333F70"/>
                </a:solidFill>
                <a:latin typeface="Open Sans" pitchFamily="34" charset="0"/>
                <a:ea typeface="Open Sans" pitchFamily="34" charset="-122"/>
                <a:cs typeface="Open Sans" pitchFamily="34" charset="-120"/>
              </a:rPr>
              <a:t>Les Phéniciens étaient réputés pour être des peuples commerçants.</a:t>
            </a:r>
            <a:endParaRPr lang="en-US" sz="1450" dirty="0"/>
          </a:p>
        </p:txBody>
      </p:sp>
      <p:sp>
        <p:nvSpPr>
          <p:cNvPr id="10" name="Shape 7"/>
          <p:cNvSpPr/>
          <p:nvPr/>
        </p:nvSpPr>
        <p:spPr>
          <a:xfrm>
            <a:off x="6641663" y="3025973"/>
            <a:ext cx="565547" cy="22860"/>
          </a:xfrm>
          <a:prstGeom prst="roundRect">
            <a:avLst>
              <a:gd name="adj" fmla="val 346370"/>
            </a:avLst>
          </a:prstGeom>
          <a:solidFill>
            <a:srgbClr val="BCDBD4"/>
          </a:solidFill>
          <a:ln/>
        </p:spPr>
      </p:sp>
      <p:sp>
        <p:nvSpPr>
          <p:cNvPr id="11" name="Shape 8"/>
          <p:cNvSpPr/>
          <p:nvPr/>
        </p:nvSpPr>
        <p:spPr>
          <a:xfrm>
            <a:off x="6240423" y="2825353"/>
            <a:ext cx="424101" cy="424101"/>
          </a:xfrm>
          <a:prstGeom prst="roundRect">
            <a:avLst>
              <a:gd name="adj" fmla="val 18670"/>
            </a:avLst>
          </a:prstGeom>
          <a:solidFill>
            <a:srgbClr val="D6F5EE"/>
          </a:solidFill>
          <a:ln w="7620">
            <a:solidFill>
              <a:srgbClr val="BCDBD4"/>
            </a:solidFill>
            <a:prstDash val="solid"/>
          </a:ln>
        </p:spPr>
      </p:sp>
      <p:sp>
        <p:nvSpPr>
          <p:cNvPr id="12" name="Text 9"/>
          <p:cNvSpPr/>
          <p:nvPr/>
        </p:nvSpPr>
        <p:spPr>
          <a:xfrm>
            <a:off x="6311086" y="2860715"/>
            <a:ext cx="282773" cy="353378"/>
          </a:xfrm>
          <a:prstGeom prst="rect">
            <a:avLst/>
          </a:prstGeom>
          <a:noFill/>
          <a:ln/>
        </p:spPr>
        <p:txBody>
          <a:bodyPr wrap="none" lIns="0" tIns="0" rIns="0" bIns="0" rtlCol="0" anchor="t"/>
          <a:lstStyle/>
          <a:p>
            <a:pPr algn="ctr" indent="0" marL="0">
              <a:lnSpc>
                <a:spcPts val="2200"/>
              </a:lnSpc>
              <a:buNone/>
            </a:pPr>
            <a:r>
              <a:rPr lang="en-US" sz="2200" b="1" dirty="0">
                <a:solidFill>
                  <a:srgbClr val="333F70"/>
                </a:solidFill>
                <a:latin typeface="Unbounded Bold" pitchFamily="34" charset="0"/>
                <a:ea typeface="Unbounded Bold" pitchFamily="34" charset="-122"/>
                <a:cs typeface="Unbounded Bold" pitchFamily="34" charset="-120"/>
              </a:rPr>
              <a:t>2</a:t>
            </a:r>
            <a:endParaRPr lang="en-US" sz="2200" dirty="0"/>
          </a:p>
        </p:txBody>
      </p:sp>
      <p:sp>
        <p:nvSpPr>
          <p:cNvPr id="13" name="Text 10"/>
          <p:cNvSpPr/>
          <p:nvPr/>
        </p:nvSpPr>
        <p:spPr>
          <a:xfrm>
            <a:off x="7395091" y="2890123"/>
            <a:ext cx="4924663" cy="294442"/>
          </a:xfrm>
          <a:prstGeom prst="rect">
            <a:avLst/>
          </a:prstGeom>
          <a:noFill/>
          <a:ln/>
        </p:spPr>
        <p:txBody>
          <a:bodyPr wrap="none" lIns="0" tIns="0" rIns="0" bIns="0" rtlCol="0" anchor="t"/>
          <a:lstStyle/>
          <a:p>
            <a:pPr algn="l" indent="0" marL="0">
              <a:lnSpc>
                <a:spcPts val="2300"/>
              </a:lnSpc>
              <a:buNone/>
            </a:pPr>
            <a:r>
              <a:rPr lang="en-US" sz="1850" b="1" dirty="0">
                <a:solidFill>
                  <a:srgbClr val="333F70"/>
                </a:solidFill>
                <a:latin typeface="Unbounded Bold" pitchFamily="34" charset="0"/>
                <a:ea typeface="Unbounded Bold" pitchFamily="34" charset="-122"/>
                <a:cs typeface="Unbounded Bold" pitchFamily="34" charset="-120"/>
              </a:rPr>
              <a:t>Tablettes de Warka (2000 av. JC)</a:t>
            </a:r>
            <a:endParaRPr lang="en-US" sz="1850" dirty="0"/>
          </a:p>
        </p:txBody>
      </p:sp>
      <p:sp>
        <p:nvSpPr>
          <p:cNvPr id="14" name="Text 11"/>
          <p:cNvSpPr/>
          <p:nvPr/>
        </p:nvSpPr>
        <p:spPr>
          <a:xfrm>
            <a:off x="7395091" y="3297674"/>
            <a:ext cx="6481286" cy="602933"/>
          </a:xfrm>
          <a:prstGeom prst="rect">
            <a:avLst/>
          </a:prstGeom>
          <a:noFill/>
          <a:ln/>
        </p:spPr>
        <p:txBody>
          <a:bodyPr wrap="square" lIns="0" tIns="0" rIns="0" bIns="0" rtlCol="0" anchor="t"/>
          <a:lstStyle/>
          <a:p>
            <a:pPr algn="l" indent="0" marL="0">
              <a:lnSpc>
                <a:spcPts val="2350"/>
              </a:lnSpc>
              <a:buNone/>
            </a:pPr>
            <a:r>
              <a:rPr lang="en-US" sz="1450" dirty="0">
                <a:solidFill>
                  <a:srgbClr val="333F70"/>
                </a:solidFill>
                <a:latin typeface="Open Sans" pitchFamily="34" charset="0"/>
                <a:ea typeface="Open Sans" pitchFamily="34" charset="-122"/>
                <a:cs typeface="Open Sans" pitchFamily="34" charset="-120"/>
              </a:rPr>
              <a:t>Elles révèlent l'importance du troc et contiennent des éléments qui se rapprochent du droit bancaire et du droit des sociétés.</a:t>
            </a:r>
            <a:endParaRPr lang="en-US" sz="1450" dirty="0"/>
          </a:p>
        </p:txBody>
      </p:sp>
      <p:sp>
        <p:nvSpPr>
          <p:cNvPr id="15" name="Shape 12"/>
          <p:cNvSpPr/>
          <p:nvPr/>
        </p:nvSpPr>
        <p:spPr>
          <a:xfrm>
            <a:off x="6641663" y="4478179"/>
            <a:ext cx="565547" cy="22860"/>
          </a:xfrm>
          <a:prstGeom prst="roundRect">
            <a:avLst>
              <a:gd name="adj" fmla="val 346370"/>
            </a:avLst>
          </a:prstGeom>
          <a:solidFill>
            <a:srgbClr val="BCDBD4"/>
          </a:solidFill>
          <a:ln/>
        </p:spPr>
      </p:sp>
      <p:sp>
        <p:nvSpPr>
          <p:cNvPr id="16" name="Shape 13"/>
          <p:cNvSpPr/>
          <p:nvPr/>
        </p:nvSpPr>
        <p:spPr>
          <a:xfrm>
            <a:off x="6240423" y="4277558"/>
            <a:ext cx="424101" cy="424101"/>
          </a:xfrm>
          <a:prstGeom prst="roundRect">
            <a:avLst>
              <a:gd name="adj" fmla="val 18670"/>
            </a:avLst>
          </a:prstGeom>
          <a:solidFill>
            <a:srgbClr val="D6F5EE"/>
          </a:solidFill>
          <a:ln w="7620">
            <a:solidFill>
              <a:srgbClr val="BCDBD4"/>
            </a:solidFill>
            <a:prstDash val="solid"/>
          </a:ln>
        </p:spPr>
      </p:sp>
      <p:sp>
        <p:nvSpPr>
          <p:cNvPr id="17" name="Text 14"/>
          <p:cNvSpPr/>
          <p:nvPr/>
        </p:nvSpPr>
        <p:spPr>
          <a:xfrm>
            <a:off x="6311086" y="4312920"/>
            <a:ext cx="282773" cy="353378"/>
          </a:xfrm>
          <a:prstGeom prst="rect">
            <a:avLst/>
          </a:prstGeom>
          <a:noFill/>
          <a:ln/>
        </p:spPr>
        <p:txBody>
          <a:bodyPr wrap="none" lIns="0" tIns="0" rIns="0" bIns="0" rtlCol="0" anchor="t"/>
          <a:lstStyle/>
          <a:p>
            <a:pPr algn="ctr" indent="0" marL="0">
              <a:lnSpc>
                <a:spcPts val="2200"/>
              </a:lnSpc>
              <a:buNone/>
            </a:pPr>
            <a:r>
              <a:rPr lang="en-US" sz="2200" b="1" dirty="0">
                <a:solidFill>
                  <a:srgbClr val="333F70"/>
                </a:solidFill>
                <a:latin typeface="Unbounded Bold" pitchFamily="34" charset="0"/>
                <a:ea typeface="Unbounded Bold" pitchFamily="34" charset="-122"/>
                <a:cs typeface="Unbounded Bold" pitchFamily="34" charset="-120"/>
              </a:rPr>
              <a:t>3</a:t>
            </a:r>
            <a:endParaRPr lang="en-US" sz="2200" dirty="0"/>
          </a:p>
        </p:txBody>
      </p:sp>
      <p:sp>
        <p:nvSpPr>
          <p:cNvPr id="18" name="Text 15"/>
          <p:cNvSpPr/>
          <p:nvPr/>
        </p:nvSpPr>
        <p:spPr>
          <a:xfrm>
            <a:off x="7395091" y="4342328"/>
            <a:ext cx="5108377" cy="294442"/>
          </a:xfrm>
          <a:prstGeom prst="rect">
            <a:avLst/>
          </a:prstGeom>
          <a:noFill/>
          <a:ln/>
        </p:spPr>
        <p:txBody>
          <a:bodyPr wrap="none" lIns="0" tIns="0" rIns="0" bIns="0" rtlCol="0" anchor="t"/>
          <a:lstStyle/>
          <a:p>
            <a:pPr algn="l" indent="0" marL="0">
              <a:lnSpc>
                <a:spcPts val="2300"/>
              </a:lnSpc>
              <a:buNone/>
            </a:pPr>
            <a:r>
              <a:rPr lang="en-US" sz="1850" b="1" dirty="0">
                <a:solidFill>
                  <a:srgbClr val="333F70"/>
                </a:solidFill>
                <a:latin typeface="Unbounded Bold" pitchFamily="34" charset="0"/>
                <a:ea typeface="Unbounded Bold" pitchFamily="34" charset="-122"/>
                <a:cs typeface="Unbounded Bold" pitchFamily="34" charset="-120"/>
              </a:rPr>
              <a:t>Code de Hammourabi (1700 av. JC)</a:t>
            </a:r>
            <a:endParaRPr lang="en-US" sz="1850" dirty="0"/>
          </a:p>
        </p:txBody>
      </p:sp>
      <p:sp>
        <p:nvSpPr>
          <p:cNvPr id="19" name="Text 16"/>
          <p:cNvSpPr/>
          <p:nvPr/>
        </p:nvSpPr>
        <p:spPr>
          <a:xfrm>
            <a:off x="7395091" y="4749879"/>
            <a:ext cx="6481286" cy="904399"/>
          </a:xfrm>
          <a:prstGeom prst="rect">
            <a:avLst/>
          </a:prstGeom>
          <a:noFill/>
          <a:ln/>
        </p:spPr>
        <p:txBody>
          <a:bodyPr wrap="square" lIns="0" tIns="0" rIns="0" bIns="0" rtlCol="0" anchor="t"/>
          <a:lstStyle/>
          <a:p>
            <a:pPr algn="l" indent="0" marL="0">
              <a:lnSpc>
                <a:spcPts val="2350"/>
              </a:lnSpc>
              <a:buNone/>
            </a:pPr>
            <a:r>
              <a:rPr lang="en-US" sz="1450" dirty="0">
                <a:solidFill>
                  <a:srgbClr val="333F70"/>
                </a:solidFill>
                <a:latin typeface="Open Sans" pitchFamily="34" charset="0"/>
                <a:ea typeface="Open Sans" pitchFamily="34" charset="-122"/>
                <a:cs typeface="Open Sans" pitchFamily="34" charset="-120"/>
              </a:rPr>
              <a:t>Contient des dispositions relatives au commerce : activités marchandes, associations se rapprochant du droit des sociétés, activités de prêts et limitation des abus…</a:t>
            </a:r>
            <a:endParaRPr lang="en-US" sz="1450" dirty="0"/>
          </a:p>
        </p:txBody>
      </p:sp>
      <p:sp>
        <p:nvSpPr>
          <p:cNvPr id="20" name="Shape 17"/>
          <p:cNvSpPr/>
          <p:nvPr/>
        </p:nvSpPr>
        <p:spPr>
          <a:xfrm>
            <a:off x="6641663" y="6231850"/>
            <a:ext cx="565547" cy="22860"/>
          </a:xfrm>
          <a:prstGeom prst="roundRect">
            <a:avLst>
              <a:gd name="adj" fmla="val 346370"/>
            </a:avLst>
          </a:prstGeom>
          <a:solidFill>
            <a:srgbClr val="BCDBD4"/>
          </a:solidFill>
          <a:ln/>
        </p:spPr>
      </p:sp>
      <p:sp>
        <p:nvSpPr>
          <p:cNvPr id="21" name="Shape 18"/>
          <p:cNvSpPr/>
          <p:nvPr/>
        </p:nvSpPr>
        <p:spPr>
          <a:xfrm>
            <a:off x="6240423" y="6031230"/>
            <a:ext cx="424101" cy="424101"/>
          </a:xfrm>
          <a:prstGeom prst="roundRect">
            <a:avLst>
              <a:gd name="adj" fmla="val 18670"/>
            </a:avLst>
          </a:prstGeom>
          <a:solidFill>
            <a:srgbClr val="D6F5EE"/>
          </a:solidFill>
          <a:ln w="7620">
            <a:solidFill>
              <a:srgbClr val="BCDBD4"/>
            </a:solidFill>
            <a:prstDash val="solid"/>
          </a:ln>
        </p:spPr>
      </p:sp>
      <p:sp>
        <p:nvSpPr>
          <p:cNvPr id="22" name="Text 19"/>
          <p:cNvSpPr/>
          <p:nvPr/>
        </p:nvSpPr>
        <p:spPr>
          <a:xfrm>
            <a:off x="6311086" y="6066592"/>
            <a:ext cx="282773" cy="353378"/>
          </a:xfrm>
          <a:prstGeom prst="rect">
            <a:avLst/>
          </a:prstGeom>
          <a:noFill/>
          <a:ln/>
        </p:spPr>
        <p:txBody>
          <a:bodyPr wrap="none" lIns="0" tIns="0" rIns="0" bIns="0" rtlCol="0" anchor="t"/>
          <a:lstStyle/>
          <a:p>
            <a:pPr algn="ctr" indent="0" marL="0">
              <a:lnSpc>
                <a:spcPts val="2200"/>
              </a:lnSpc>
              <a:buNone/>
            </a:pPr>
            <a:r>
              <a:rPr lang="en-US" sz="2200" b="1" dirty="0">
                <a:solidFill>
                  <a:srgbClr val="333F70"/>
                </a:solidFill>
                <a:latin typeface="Unbounded Bold" pitchFamily="34" charset="0"/>
                <a:ea typeface="Unbounded Bold" pitchFamily="34" charset="-122"/>
                <a:cs typeface="Unbounded Bold" pitchFamily="34" charset="-120"/>
              </a:rPr>
              <a:t>4</a:t>
            </a:r>
            <a:endParaRPr lang="en-US" sz="2200" dirty="0"/>
          </a:p>
        </p:txBody>
      </p:sp>
      <p:sp>
        <p:nvSpPr>
          <p:cNvPr id="23" name="Text 20"/>
          <p:cNvSpPr/>
          <p:nvPr/>
        </p:nvSpPr>
        <p:spPr>
          <a:xfrm>
            <a:off x="7395091" y="6096000"/>
            <a:ext cx="2356485" cy="294442"/>
          </a:xfrm>
          <a:prstGeom prst="rect">
            <a:avLst/>
          </a:prstGeom>
          <a:noFill/>
          <a:ln/>
        </p:spPr>
        <p:txBody>
          <a:bodyPr wrap="none" lIns="0" tIns="0" rIns="0" bIns="0" rtlCol="0" anchor="t"/>
          <a:lstStyle/>
          <a:p>
            <a:pPr algn="l" indent="0" marL="0">
              <a:lnSpc>
                <a:spcPts val="2300"/>
              </a:lnSpc>
              <a:buNone/>
            </a:pPr>
            <a:r>
              <a:rPr lang="en-US" sz="1850" b="1" dirty="0">
                <a:solidFill>
                  <a:srgbClr val="333F70"/>
                </a:solidFill>
                <a:latin typeface="Unbounded Bold" pitchFamily="34" charset="0"/>
                <a:ea typeface="Unbounded Bold" pitchFamily="34" charset="-122"/>
                <a:cs typeface="Unbounded Bold" pitchFamily="34" charset="-120"/>
              </a:rPr>
              <a:t>Grèce et Rome</a:t>
            </a:r>
            <a:endParaRPr lang="en-US" sz="1850" dirty="0"/>
          </a:p>
        </p:txBody>
      </p:sp>
      <p:sp>
        <p:nvSpPr>
          <p:cNvPr id="24" name="Text 21"/>
          <p:cNvSpPr/>
          <p:nvPr/>
        </p:nvSpPr>
        <p:spPr>
          <a:xfrm>
            <a:off x="7395091" y="6503551"/>
            <a:ext cx="6481286" cy="1205865"/>
          </a:xfrm>
          <a:prstGeom prst="rect">
            <a:avLst/>
          </a:prstGeom>
          <a:noFill/>
          <a:ln/>
        </p:spPr>
        <p:txBody>
          <a:bodyPr wrap="square" lIns="0" tIns="0" rIns="0" bIns="0" rtlCol="0" anchor="t"/>
          <a:lstStyle/>
          <a:p>
            <a:pPr algn="l" indent="0" marL="0">
              <a:lnSpc>
                <a:spcPts val="2350"/>
              </a:lnSpc>
              <a:buNone/>
            </a:pPr>
            <a:r>
              <a:rPr lang="en-US" sz="1450" dirty="0">
                <a:solidFill>
                  <a:srgbClr val="333F70"/>
                </a:solidFill>
                <a:latin typeface="Open Sans" pitchFamily="34" charset="0"/>
                <a:ea typeface="Open Sans" pitchFamily="34" charset="-122"/>
                <a:cs typeface="Open Sans" pitchFamily="34" charset="-120"/>
              </a:rPr>
              <a:t>Les romains et les grecs ne se sont pas passionnés pour le commerce. En Grèce les commerçant proviennent des cités étrangères et avaient leur propre système de règles commerciales qui inspireront plus tard le droit du commerce international.</a:t>
            </a:r>
            <a:endParaRPr lang="en-US" sz="145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Text 0"/>
          <p:cNvSpPr/>
          <p:nvPr/>
        </p:nvSpPr>
        <p:spPr>
          <a:xfrm>
            <a:off x="793790" y="2651165"/>
            <a:ext cx="8589526" cy="496133"/>
          </a:xfrm>
          <a:prstGeom prst="rect">
            <a:avLst/>
          </a:prstGeom>
          <a:noFill/>
          <a:ln/>
        </p:spPr>
        <p:txBody>
          <a:bodyPr wrap="none" lIns="0" tIns="0" rIns="0" bIns="0" rtlCol="0" anchor="t"/>
          <a:lstStyle/>
          <a:p>
            <a:pPr algn="l" indent="0" marL="0">
              <a:lnSpc>
                <a:spcPts val="3900"/>
              </a:lnSpc>
              <a:buNone/>
            </a:pPr>
            <a:r>
              <a:rPr lang="en-US" sz="3100" b="1" dirty="0">
                <a:solidFill>
                  <a:srgbClr val="333F70"/>
                </a:solidFill>
                <a:latin typeface="Unbounded Bold" pitchFamily="34" charset="0"/>
                <a:ea typeface="Unbounded Bold" pitchFamily="34" charset="-122"/>
                <a:cs typeface="Unbounded Bold" pitchFamily="34" charset="-120"/>
              </a:rPr>
              <a:t>Le droit commercial au Moyen-Âge</a:t>
            </a:r>
            <a:endParaRPr lang="en-US" sz="3100" dirty="0"/>
          </a:p>
        </p:txBody>
      </p:sp>
      <p:sp>
        <p:nvSpPr>
          <p:cNvPr id="3" name="Text 1"/>
          <p:cNvSpPr/>
          <p:nvPr/>
        </p:nvSpPr>
        <p:spPr>
          <a:xfrm>
            <a:off x="793790" y="3544133"/>
            <a:ext cx="13042821"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Le Moyen-Âge connaît l'avènement des grandes foires d'une classe sociale, les « mercatores » ou marchands, dont les acticités se développent autour de deux grands pôles : La Péninsule Italienne et les Flandres. </a:t>
            </a:r>
            <a:endParaRPr lang="en-US" sz="1550" dirty="0"/>
          </a:p>
        </p:txBody>
      </p:sp>
      <p:sp>
        <p:nvSpPr>
          <p:cNvPr id="4" name="Text 2"/>
          <p:cNvSpPr/>
          <p:nvPr/>
        </p:nvSpPr>
        <p:spPr>
          <a:xfrm>
            <a:off x="793790" y="4402455"/>
            <a:ext cx="13042821" cy="317540"/>
          </a:xfrm>
          <a:prstGeom prst="rect">
            <a:avLst/>
          </a:prstGeom>
          <a:noFill/>
          <a:ln/>
        </p:spPr>
        <p:txBody>
          <a:bodyPr wrap="none" lIns="0" tIns="0" rIns="0" bIns="0" rtlCol="0" anchor="t"/>
          <a:lstStyle/>
          <a:p>
            <a:pPr algn="l" indent="0" marL="0">
              <a:lnSpc>
                <a:spcPts val="2500"/>
              </a:lnSpc>
              <a:buNone/>
            </a:pPr>
            <a:r>
              <a:rPr lang="en-US" sz="1550" u="sng" dirty="0">
                <a:solidFill>
                  <a:srgbClr val="333F70"/>
                </a:solidFill>
                <a:latin typeface="Open Sans" pitchFamily="34" charset="0"/>
                <a:ea typeface="Open Sans" pitchFamily="34" charset="-122"/>
                <a:cs typeface="Open Sans" pitchFamily="34" charset="-120"/>
              </a:rPr>
              <a:t>Le droit est alors oral,</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élaboré par les marchands eux-mêmes : c'est la « </a:t>
            </a:r>
            <a:pPr algn="l" indent="0" marL="0">
              <a:lnSpc>
                <a:spcPts val="2500"/>
              </a:lnSpc>
              <a:buNone/>
            </a:pPr>
            <a:r>
              <a:rPr lang="en-US" sz="1550" b="1" dirty="0">
                <a:solidFill>
                  <a:srgbClr val="26A688"/>
                </a:solidFill>
                <a:latin typeface="Open Sans" pitchFamily="34" charset="0"/>
                <a:ea typeface="Open Sans" pitchFamily="34" charset="-122"/>
                <a:cs typeface="Open Sans" pitchFamily="34" charset="-120"/>
              </a:rPr>
              <a:t>lex mercatoria</a:t>
            </a:r>
            <a:pPr algn="l" indent="0" marL="0">
              <a:lnSpc>
                <a:spcPts val="2500"/>
              </a:lnSpc>
              <a:buNone/>
            </a:pPr>
            <a:r>
              <a:rPr lang="en-US" sz="1550" b="1" dirty="0">
                <a:solidFill>
                  <a:srgbClr val="333F70"/>
                </a:solidFill>
                <a:latin typeface="Open Sans" pitchFamily="34" charset="0"/>
                <a:ea typeface="Open Sans" pitchFamily="34" charset="-122"/>
                <a:cs typeface="Open Sans" pitchFamily="34" charset="-120"/>
              </a:rPr>
              <a:t> </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a:t>
            </a:r>
            <a:endParaRPr lang="en-US" sz="1550" dirty="0"/>
          </a:p>
        </p:txBody>
      </p:sp>
      <p:sp>
        <p:nvSpPr>
          <p:cNvPr id="5" name="Text 3"/>
          <p:cNvSpPr/>
          <p:nvPr/>
        </p:nvSpPr>
        <p:spPr>
          <a:xfrm>
            <a:off x="793790" y="4943237"/>
            <a:ext cx="13042821"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L'influence de l'Église et ses nombreux interdits (comme le prêt à intérêts) encourageait les acteurs de l'époque à trouver des mécanismes de contournement.</a:t>
            </a:r>
            <a:endParaRPr lang="en-US" sz="155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Text 0"/>
          <p:cNvSpPr/>
          <p:nvPr/>
        </p:nvSpPr>
        <p:spPr>
          <a:xfrm>
            <a:off x="793790" y="1833801"/>
            <a:ext cx="10240327" cy="496133"/>
          </a:xfrm>
          <a:prstGeom prst="rect">
            <a:avLst/>
          </a:prstGeom>
          <a:noFill/>
          <a:ln/>
        </p:spPr>
        <p:txBody>
          <a:bodyPr wrap="none" lIns="0" tIns="0" rIns="0" bIns="0" rtlCol="0" anchor="t"/>
          <a:lstStyle/>
          <a:p>
            <a:pPr algn="l" indent="0" marL="0">
              <a:lnSpc>
                <a:spcPts val="3900"/>
              </a:lnSpc>
              <a:buNone/>
            </a:pPr>
            <a:r>
              <a:rPr lang="en-US" sz="3100" b="1" dirty="0">
                <a:solidFill>
                  <a:srgbClr val="333F70"/>
                </a:solidFill>
                <a:latin typeface="Unbounded Bold" pitchFamily="34" charset="0"/>
                <a:ea typeface="Unbounded Bold" pitchFamily="34" charset="-122"/>
                <a:cs typeface="Unbounded Bold" pitchFamily="34" charset="-120"/>
              </a:rPr>
              <a:t>Le droit commercial aux 16e et 17e siècles</a:t>
            </a:r>
            <a:endParaRPr lang="en-US" sz="3100" dirty="0"/>
          </a:p>
        </p:txBody>
      </p:sp>
      <p:pic>
        <p:nvPicPr>
          <p:cNvPr id="3" name="Image 0" descr="preencoded.png">    </p:cNvPr>
          <p:cNvPicPr>
            <a:picLocks noChangeAspect="1"/>
          </p:cNvPicPr>
          <p:nvPr/>
        </p:nvPicPr>
        <p:blipFill>
          <a:blip r:embed="rId1"/>
          <a:stretch>
            <a:fillRect/>
          </a:stretch>
        </p:blipFill>
        <p:spPr>
          <a:xfrm>
            <a:off x="793790" y="2553176"/>
            <a:ext cx="992267" cy="1190744"/>
          </a:xfrm>
          <a:prstGeom prst="rect">
            <a:avLst/>
          </a:prstGeom>
        </p:spPr>
      </p:pic>
      <p:sp>
        <p:nvSpPr>
          <p:cNvPr id="4" name="Text 1"/>
          <p:cNvSpPr/>
          <p:nvPr/>
        </p:nvSpPr>
        <p:spPr>
          <a:xfrm>
            <a:off x="1984415" y="2751534"/>
            <a:ext cx="2480905"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1563</a:t>
            </a:r>
            <a:endParaRPr lang="en-US" sz="1950" dirty="0"/>
          </a:p>
        </p:txBody>
      </p:sp>
      <p:sp>
        <p:nvSpPr>
          <p:cNvPr id="5" name="Text 2"/>
          <p:cNvSpPr/>
          <p:nvPr/>
        </p:nvSpPr>
        <p:spPr>
          <a:xfrm>
            <a:off x="1984415" y="3180755"/>
            <a:ext cx="11852196" cy="317540"/>
          </a:xfrm>
          <a:prstGeom prst="rect">
            <a:avLst/>
          </a:prstGeom>
          <a:noFill/>
          <a:ln/>
        </p:spPr>
        <p:txBody>
          <a:bodyPr wrap="non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Un édit de Charles IX va créer des juridictions consulaires en France.</a:t>
            </a:r>
            <a:endParaRPr lang="en-US" sz="1550" dirty="0"/>
          </a:p>
        </p:txBody>
      </p:sp>
      <p:pic>
        <p:nvPicPr>
          <p:cNvPr id="6" name="Image 1" descr="preencoded.png">    </p:cNvPr>
          <p:cNvPicPr>
            <a:picLocks noChangeAspect="1"/>
          </p:cNvPicPr>
          <p:nvPr/>
        </p:nvPicPr>
        <p:blipFill>
          <a:blip r:embed="rId2"/>
          <a:stretch>
            <a:fillRect/>
          </a:stretch>
        </p:blipFill>
        <p:spPr>
          <a:xfrm>
            <a:off x="793790" y="3743920"/>
            <a:ext cx="992267" cy="1190744"/>
          </a:xfrm>
          <a:prstGeom prst="rect">
            <a:avLst/>
          </a:prstGeom>
        </p:spPr>
      </p:pic>
      <p:sp>
        <p:nvSpPr>
          <p:cNvPr id="7" name="Text 3"/>
          <p:cNvSpPr/>
          <p:nvPr/>
        </p:nvSpPr>
        <p:spPr>
          <a:xfrm>
            <a:off x="1984415" y="3942278"/>
            <a:ext cx="2480905"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1673</a:t>
            </a:r>
            <a:endParaRPr lang="en-US" sz="1950" dirty="0"/>
          </a:p>
        </p:txBody>
      </p:sp>
      <p:sp>
        <p:nvSpPr>
          <p:cNvPr id="8" name="Text 4"/>
          <p:cNvSpPr/>
          <p:nvPr/>
        </p:nvSpPr>
        <p:spPr>
          <a:xfrm>
            <a:off x="1984415" y="4371499"/>
            <a:ext cx="11852196" cy="317540"/>
          </a:xfrm>
          <a:prstGeom prst="rect">
            <a:avLst/>
          </a:prstGeom>
          <a:noFill/>
          <a:ln/>
        </p:spPr>
        <p:txBody>
          <a:bodyPr wrap="non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L'ordonnance de Colbert sur le commerce, nommé Code Savary, a codifié les pratiques commerciales relatives aux terres.</a:t>
            </a:r>
            <a:endParaRPr lang="en-US" sz="1550" dirty="0"/>
          </a:p>
        </p:txBody>
      </p:sp>
      <p:pic>
        <p:nvPicPr>
          <p:cNvPr id="9" name="Image 2" descr="preencoded.png">    </p:cNvPr>
          <p:cNvPicPr>
            <a:picLocks noChangeAspect="1"/>
          </p:cNvPicPr>
          <p:nvPr/>
        </p:nvPicPr>
        <p:blipFill>
          <a:blip r:embed="rId3"/>
          <a:stretch>
            <a:fillRect/>
          </a:stretch>
        </p:blipFill>
        <p:spPr>
          <a:xfrm>
            <a:off x="793790" y="4934664"/>
            <a:ext cx="992267" cy="1461016"/>
          </a:xfrm>
          <a:prstGeom prst="rect">
            <a:avLst/>
          </a:prstGeom>
        </p:spPr>
      </p:pic>
      <p:sp>
        <p:nvSpPr>
          <p:cNvPr id="10" name="Text 5"/>
          <p:cNvSpPr/>
          <p:nvPr/>
        </p:nvSpPr>
        <p:spPr>
          <a:xfrm>
            <a:off x="1984415" y="5133023"/>
            <a:ext cx="2480905"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1681</a:t>
            </a:r>
            <a:endParaRPr lang="en-US" sz="1950" dirty="0"/>
          </a:p>
        </p:txBody>
      </p:sp>
      <p:sp>
        <p:nvSpPr>
          <p:cNvPr id="11" name="Text 6"/>
          <p:cNvSpPr/>
          <p:nvPr/>
        </p:nvSpPr>
        <p:spPr>
          <a:xfrm>
            <a:off x="1984415" y="5562243"/>
            <a:ext cx="11852196"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Une seconde ordonnance a réglementé le commerce maritime. Ces textes créent un régime autonome pour les commerçants : c'est le véritable début du droit commercial.</a:t>
            </a:r>
            <a:endParaRPr lang="en-US" sz="155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Text 0"/>
          <p:cNvSpPr/>
          <p:nvPr/>
        </p:nvSpPr>
        <p:spPr>
          <a:xfrm>
            <a:off x="793790" y="1489710"/>
            <a:ext cx="9557385" cy="496133"/>
          </a:xfrm>
          <a:prstGeom prst="rect">
            <a:avLst/>
          </a:prstGeom>
          <a:noFill/>
          <a:ln/>
        </p:spPr>
        <p:txBody>
          <a:bodyPr wrap="none" lIns="0" tIns="0" rIns="0" bIns="0" rtlCol="0" anchor="t"/>
          <a:lstStyle/>
          <a:p>
            <a:pPr algn="l" indent="0" marL="0">
              <a:lnSpc>
                <a:spcPts val="3900"/>
              </a:lnSpc>
              <a:buNone/>
            </a:pPr>
            <a:r>
              <a:rPr lang="en-US" sz="3100" b="1" dirty="0">
                <a:solidFill>
                  <a:srgbClr val="333F70"/>
                </a:solidFill>
                <a:latin typeface="Unbounded Bold" pitchFamily="34" charset="0"/>
                <a:ea typeface="Unbounded Bold" pitchFamily="34" charset="-122"/>
                <a:cs typeface="Unbounded Bold" pitchFamily="34" charset="-120"/>
              </a:rPr>
              <a:t>Les apports de la Révolution française</a:t>
            </a:r>
            <a:endParaRPr lang="en-US" sz="3100" dirty="0"/>
          </a:p>
        </p:txBody>
      </p:sp>
      <p:sp>
        <p:nvSpPr>
          <p:cNvPr id="3" name="Shape 1"/>
          <p:cNvSpPr/>
          <p:nvPr/>
        </p:nvSpPr>
        <p:spPr>
          <a:xfrm>
            <a:off x="793790" y="2382679"/>
            <a:ext cx="4215289" cy="4357211"/>
          </a:xfrm>
          <a:prstGeom prst="roundRect">
            <a:avLst>
              <a:gd name="adj" fmla="val 2603"/>
            </a:avLst>
          </a:prstGeom>
          <a:solidFill>
            <a:srgbClr val="FFFFFF"/>
          </a:solidFill>
          <a:ln w="22860">
            <a:solidFill>
              <a:srgbClr val="BCDBD4"/>
            </a:solidFill>
            <a:prstDash val="solid"/>
          </a:ln>
        </p:spPr>
      </p:sp>
      <p:sp>
        <p:nvSpPr>
          <p:cNvPr id="4" name="Shape 2"/>
          <p:cNvSpPr/>
          <p:nvPr/>
        </p:nvSpPr>
        <p:spPr>
          <a:xfrm>
            <a:off x="770930" y="2382679"/>
            <a:ext cx="91440" cy="4357211"/>
          </a:xfrm>
          <a:prstGeom prst="roundRect">
            <a:avLst>
              <a:gd name="adj" fmla="val 91163"/>
            </a:avLst>
          </a:prstGeom>
          <a:solidFill>
            <a:srgbClr val="26A688"/>
          </a:solidFill>
          <a:ln/>
        </p:spPr>
      </p:sp>
      <p:sp>
        <p:nvSpPr>
          <p:cNvPr id="5" name="Text 3"/>
          <p:cNvSpPr/>
          <p:nvPr/>
        </p:nvSpPr>
        <p:spPr>
          <a:xfrm>
            <a:off x="1083588" y="2603897"/>
            <a:ext cx="3704273" cy="620316"/>
          </a:xfrm>
          <a:prstGeom prst="rect">
            <a:avLst/>
          </a:prstGeom>
          <a:noFill/>
          <a:ln/>
        </p:spPr>
        <p:txBody>
          <a:bodyPr wrap="squar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La loi d'Allarde (2 et 17 mars 1791)</a:t>
            </a:r>
            <a:endParaRPr lang="en-US" sz="1950" dirty="0"/>
          </a:p>
        </p:txBody>
      </p:sp>
      <p:sp>
        <p:nvSpPr>
          <p:cNvPr id="6" name="Text 4"/>
          <p:cNvSpPr/>
          <p:nvPr/>
        </p:nvSpPr>
        <p:spPr>
          <a:xfrm>
            <a:off x="1083588" y="3343275"/>
            <a:ext cx="3704273" cy="1587698"/>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Affirmera </a:t>
            </a:r>
            <a:pPr algn="l" indent="0" marL="0">
              <a:lnSpc>
                <a:spcPts val="2500"/>
              </a:lnSpc>
              <a:buNone/>
            </a:pPr>
            <a:r>
              <a:rPr lang="en-US" sz="1550" u="sng" dirty="0">
                <a:solidFill>
                  <a:srgbClr val="333F70"/>
                </a:solidFill>
                <a:latin typeface="Open Sans" pitchFamily="34" charset="0"/>
                <a:ea typeface="Open Sans" pitchFamily="34" charset="-122"/>
                <a:cs typeface="Open Sans" pitchFamily="34" charset="-120"/>
              </a:rPr>
              <a:t>la liberté du commerce et de l'industrie</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Ce texte est encore en vigueur de nos jours et aura fait émerger </a:t>
            </a:r>
            <a:pPr algn="l" indent="0" marL="0">
              <a:lnSpc>
                <a:spcPts val="2500"/>
              </a:lnSpc>
              <a:buNone/>
            </a:pPr>
            <a:r>
              <a:rPr lang="en-US" sz="1550" u="sng" dirty="0">
                <a:solidFill>
                  <a:srgbClr val="333F70"/>
                </a:solidFill>
                <a:latin typeface="Open Sans" pitchFamily="34" charset="0"/>
                <a:ea typeface="Open Sans" pitchFamily="34" charset="-122"/>
                <a:cs typeface="Open Sans" pitchFamily="34" charset="-120"/>
              </a:rPr>
              <a:t>la liberté d'entreprendre et la liberté de concurrence</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a:t>
            </a:r>
            <a:endParaRPr lang="en-US" sz="1550" dirty="0"/>
          </a:p>
        </p:txBody>
      </p:sp>
      <p:sp>
        <p:nvSpPr>
          <p:cNvPr id="7" name="Shape 5"/>
          <p:cNvSpPr/>
          <p:nvPr/>
        </p:nvSpPr>
        <p:spPr>
          <a:xfrm>
            <a:off x="5207437" y="2382679"/>
            <a:ext cx="4215408" cy="4357211"/>
          </a:xfrm>
          <a:prstGeom prst="roundRect">
            <a:avLst>
              <a:gd name="adj" fmla="val 2603"/>
            </a:avLst>
          </a:prstGeom>
          <a:solidFill>
            <a:srgbClr val="FFFFFF"/>
          </a:solidFill>
          <a:ln w="22860">
            <a:solidFill>
              <a:srgbClr val="BCDBD4"/>
            </a:solidFill>
            <a:prstDash val="solid"/>
          </a:ln>
        </p:spPr>
      </p:sp>
      <p:sp>
        <p:nvSpPr>
          <p:cNvPr id="8" name="Shape 6"/>
          <p:cNvSpPr/>
          <p:nvPr/>
        </p:nvSpPr>
        <p:spPr>
          <a:xfrm>
            <a:off x="5184577" y="2382679"/>
            <a:ext cx="91440" cy="4357211"/>
          </a:xfrm>
          <a:prstGeom prst="roundRect">
            <a:avLst>
              <a:gd name="adj" fmla="val 91163"/>
            </a:avLst>
          </a:prstGeom>
          <a:solidFill>
            <a:srgbClr val="26A688"/>
          </a:solidFill>
          <a:ln/>
        </p:spPr>
      </p:sp>
      <p:sp>
        <p:nvSpPr>
          <p:cNvPr id="9" name="Text 7"/>
          <p:cNvSpPr/>
          <p:nvPr/>
        </p:nvSpPr>
        <p:spPr>
          <a:xfrm>
            <a:off x="5497235" y="2603897"/>
            <a:ext cx="3704392" cy="620316"/>
          </a:xfrm>
          <a:prstGeom prst="rect">
            <a:avLst/>
          </a:prstGeom>
          <a:noFill/>
          <a:ln/>
        </p:spPr>
        <p:txBody>
          <a:bodyPr wrap="squar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La loi Le Chapelier (14 et 15 juin 1791)</a:t>
            </a:r>
            <a:endParaRPr lang="en-US" sz="1950" dirty="0"/>
          </a:p>
        </p:txBody>
      </p:sp>
      <p:sp>
        <p:nvSpPr>
          <p:cNvPr id="10" name="Text 8"/>
          <p:cNvSpPr/>
          <p:nvPr/>
        </p:nvSpPr>
        <p:spPr>
          <a:xfrm>
            <a:off x="5497235" y="3343275"/>
            <a:ext cx="3704392" cy="3175397"/>
          </a:xfrm>
          <a:prstGeom prst="rect">
            <a:avLst/>
          </a:prstGeom>
          <a:noFill/>
          <a:ln/>
        </p:spPr>
        <p:txBody>
          <a:bodyPr wrap="square" lIns="0" tIns="0" rIns="0" bIns="0" rtlCol="0" anchor="t"/>
          <a:lstStyle/>
          <a:p>
            <a:pPr algn="l" indent="0" marL="0">
              <a:lnSpc>
                <a:spcPts val="2500"/>
              </a:lnSpc>
              <a:buNone/>
            </a:pPr>
            <a:r>
              <a:rPr lang="en-US" sz="1550" u="sng" dirty="0">
                <a:solidFill>
                  <a:srgbClr val="333F70"/>
                </a:solidFill>
                <a:latin typeface="Open Sans" pitchFamily="34" charset="0"/>
                <a:ea typeface="Open Sans" pitchFamily="34" charset="-122"/>
                <a:cs typeface="Open Sans" pitchFamily="34" charset="-120"/>
              </a:rPr>
              <a:t>Abolit le système corporatif définitivement</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Les corporations étaient des groupements ou associations de personnes exerçant la même activité et ayant des règles de fonctionnement particulières et autonomes. Les corporations étaient vivement critiquées pour créer des règles qui avantageaient leurs intérêts particuliers et non l'intérêt général.</a:t>
            </a:r>
            <a:endParaRPr lang="en-US" sz="1550" dirty="0"/>
          </a:p>
        </p:txBody>
      </p:sp>
      <p:sp>
        <p:nvSpPr>
          <p:cNvPr id="11" name="Shape 9"/>
          <p:cNvSpPr/>
          <p:nvPr/>
        </p:nvSpPr>
        <p:spPr>
          <a:xfrm>
            <a:off x="9621203" y="2382679"/>
            <a:ext cx="4215289" cy="4357211"/>
          </a:xfrm>
          <a:prstGeom prst="roundRect">
            <a:avLst>
              <a:gd name="adj" fmla="val 2603"/>
            </a:avLst>
          </a:prstGeom>
          <a:solidFill>
            <a:srgbClr val="FFFFFF"/>
          </a:solidFill>
          <a:ln w="22860">
            <a:solidFill>
              <a:srgbClr val="BCDBD4"/>
            </a:solidFill>
            <a:prstDash val="solid"/>
          </a:ln>
        </p:spPr>
      </p:sp>
      <p:sp>
        <p:nvSpPr>
          <p:cNvPr id="12" name="Shape 10"/>
          <p:cNvSpPr/>
          <p:nvPr/>
        </p:nvSpPr>
        <p:spPr>
          <a:xfrm>
            <a:off x="9598343" y="2382679"/>
            <a:ext cx="91440" cy="4357211"/>
          </a:xfrm>
          <a:prstGeom prst="roundRect">
            <a:avLst>
              <a:gd name="adj" fmla="val 91163"/>
            </a:avLst>
          </a:prstGeom>
          <a:solidFill>
            <a:srgbClr val="26A688"/>
          </a:solidFill>
          <a:ln/>
        </p:spPr>
      </p:sp>
      <p:sp>
        <p:nvSpPr>
          <p:cNvPr id="13" name="Text 11"/>
          <p:cNvSpPr/>
          <p:nvPr/>
        </p:nvSpPr>
        <p:spPr>
          <a:xfrm>
            <a:off x="9911001" y="2603897"/>
            <a:ext cx="3704273" cy="620316"/>
          </a:xfrm>
          <a:prstGeom prst="rect">
            <a:avLst/>
          </a:prstGeom>
          <a:noFill/>
          <a:ln/>
        </p:spPr>
        <p:txBody>
          <a:bodyPr wrap="squar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Le Code de commerce (1807)</a:t>
            </a:r>
            <a:endParaRPr lang="en-US" sz="1950" dirty="0"/>
          </a:p>
        </p:txBody>
      </p:sp>
      <p:sp>
        <p:nvSpPr>
          <p:cNvPr id="14" name="Text 12"/>
          <p:cNvSpPr/>
          <p:nvPr/>
        </p:nvSpPr>
        <p:spPr>
          <a:xfrm>
            <a:off x="9911001" y="3343275"/>
            <a:ext cx="3704273" cy="2857857"/>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Promulgué par Napoléon : il reprend essentiellement la règlementation antérieure, ce qui a été critiqué car les règles étaient anciennes dépassées voire obsolètes et non rédigées par des juristes chevronnés. </a:t>
            </a:r>
            <a:pPr algn="l" indent="0" marL="0">
              <a:lnSpc>
                <a:spcPts val="2500"/>
              </a:lnSpc>
              <a:buNone/>
            </a:pPr>
            <a:r>
              <a:rPr lang="en-US" sz="1550" u="sng" dirty="0">
                <a:solidFill>
                  <a:srgbClr val="333F70"/>
                </a:solidFill>
                <a:latin typeface="Open Sans" pitchFamily="34" charset="0"/>
                <a:ea typeface="Open Sans" pitchFamily="34" charset="-122"/>
                <a:cs typeface="Open Sans" pitchFamily="34" charset="-120"/>
              </a:rPr>
              <a:t>C'est ainsi que les textes postérieurs sont élaborés en dehors du Code de commerce : on parle de décodification.</a:t>
            </a:r>
            <a:endParaRPr lang="en-US" sz="155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Text 0"/>
          <p:cNvSpPr/>
          <p:nvPr/>
        </p:nvSpPr>
        <p:spPr>
          <a:xfrm>
            <a:off x="793790" y="1083707"/>
            <a:ext cx="12869347" cy="496133"/>
          </a:xfrm>
          <a:prstGeom prst="rect">
            <a:avLst/>
          </a:prstGeom>
          <a:noFill/>
          <a:ln/>
        </p:spPr>
        <p:txBody>
          <a:bodyPr wrap="none" lIns="0" tIns="0" rIns="0" bIns="0" rtlCol="0" anchor="t"/>
          <a:lstStyle/>
          <a:p>
            <a:pPr algn="l" indent="0" marL="0">
              <a:lnSpc>
                <a:spcPts val="3900"/>
              </a:lnSpc>
              <a:buNone/>
            </a:pPr>
            <a:r>
              <a:rPr lang="en-US" sz="3100" b="1" dirty="0">
                <a:solidFill>
                  <a:srgbClr val="333F70"/>
                </a:solidFill>
                <a:latin typeface="Unbounded Bold" pitchFamily="34" charset="0"/>
                <a:ea typeface="Unbounded Bold" pitchFamily="34" charset="-122"/>
                <a:cs typeface="Unbounded Bold" pitchFamily="34" charset="-120"/>
              </a:rPr>
              <a:t>Le droit commercial moderne (19e siècle à nos jours)</a:t>
            </a:r>
            <a:endParaRPr lang="en-US" sz="3100" dirty="0"/>
          </a:p>
        </p:txBody>
      </p:sp>
      <p:sp>
        <p:nvSpPr>
          <p:cNvPr id="3" name="Shape 1"/>
          <p:cNvSpPr/>
          <p:nvPr/>
        </p:nvSpPr>
        <p:spPr>
          <a:xfrm>
            <a:off x="793790" y="1976676"/>
            <a:ext cx="446484" cy="446484"/>
          </a:xfrm>
          <a:prstGeom prst="roundRect">
            <a:avLst>
              <a:gd name="adj" fmla="val 18670"/>
            </a:avLst>
          </a:prstGeom>
          <a:solidFill>
            <a:srgbClr val="D6F5EE"/>
          </a:solidFill>
          <a:ln w="7620">
            <a:solidFill>
              <a:srgbClr val="BCDBD4"/>
            </a:solidFill>
            <a:prstDash val="solid"/>
          </a:ln>
        </p:spPr>
      </p:sp>
      <p:sp>
        <p:nvSpPr>
          <p:cNvPr id="4" name="Text 2"/>
          <p:cNvSpPr/>
          <p:nvPr/>
        </p:nvSpPr>
        <p:spPr>
          <a:xfrm>
            <a:off x="1438632" y="2041088"/>
            <a:ext cx="12397978"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Le droit commercial s'est largement développé avec l'émergence de l</a:t>
            </a:r>
            <a:pPr algn="l" indent="0" marL="0">
              <a:lnSpc>
                <a:spcPts val="2500"/>
              </a:lnSpc>
              <a:buNone/>
            </a:pPr>
            <a:r>
              <a:rPr lang="en-US" sz="1550" b="1" dirty="0">
                <a:solidFill>
                  <a:srgbClr val="333F70"/>
                </a:solidFill>
                <a:latin typeface="Open Sans" pitchFamily="34" charset="0"/>
                <a:ea typeface="Open Sans" pitchFamily="34" charset="-122"/>
                <a:cs typeface="Open Sans" pitchFamily="34" charset="-120"/>
              </a:rPr>
              <a:t>'économie industrielle, la pratique des affaires et le capitalisme</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 textes sur les sociétés commerciales, sur l'entreprise et les travailleurs, sur le financement, sur le soutien de l'État…</a:t>
            </a:r>
            <a:endParaRPr lang="en-US" sz="1550" dirty="0"/>
          </a:p>
        </p:txBody>
      </p:sp>
      <p:sp>
        <p:nvSpPr>
          <p:cNvPr id="5" name="Shape 3"/>
          <p:cNvSpPr/>
          <p:nvPr/>
        </p:nvSpPr>
        <p:spPr>
          <a:xfrm>
            <a:off x="793790" y="3073003"/>
            <a:ext cx="446484" cy="446484"/>
          </a:xfrm>
          <a:prstGeom prst="roundRect">
            <a:avLst>
              <a:gd name="adj" fmla="val 18670"/>
            </a:avLst>
          </a:prstGeom>
          <a:solidFill>
            <a:srgbClr val="D6F5EE"/>
          </a:solidFill>
          <a:ln w="7620">
            <a:solidFill>
              <a:srgbClr val="BCDBD4"/>
            </a:solidFill>
            <a:prstDash val="solid"/>
          </a:ln>
        </p:spPr>
      </p:sp>
      <p:sp>
        <p:nvSpPr>
          <p:cNvPr id="6" name="Text 4"/>
          <p:cNvSpPr/>
          <p:nvPr/>
        </p:nvSpPr>
        <p:spPr>
          <a:xfrm>
            <a:off x="1438632" y="3137416"/>
            <a:ext cx="12397978" cy="317540"/>
          </a:xfrm>
          <a:prstGeom prst="rect">
            <a:avLst/>
          </a:prstGeom>
          <a:noFill/>
          <a:ln/>
        </p:spPr>
        <p:txBody>
          <a:bodyPr wrap="non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Les </a:t>
            </a:r>
            <a:pPr algn="l" indent="0" marL="0">
              <a:lnSpc>
                <a:spcPts val="2500"/>
              </a:lnSpc>
              <a:buNone/>
            </a:pPr>
            <a:r>
              <a:rPr lang="en-US" sz="1550" b="1" dirty="0">
                <a:solidFill>
                  <a:srgbClr val="333F70"/>
                </a:solidFill>
                <a:latin typeface="Open Sans" pitchFamily="34" charset="0"/>
                <a:ea typeface="Open Sans" pitchFamily="34" charset="-122"/>
                <a:cs typeface="Open Sans" pitchFamily="34" charset="-120"/>
              </a:rPr>
              <a:t>nationalisations et privatisations</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ont modifié le fonctionnement des marchés.</a:t>
            </a:r>
            <a:endParaRPr lang="en-US" sz="1550" dirty="0"/>
          </a:p>
        </p:txBody>
      </p:sp>
      <p:sp>
        <p:nvSpPr>
          <p:cNvPr id="7" name="Shape 5"/>
          <p:cNvSpPr/>
          <p:nvPr/>
        </p:nvSpPr>
        <p:spPr>
          <a:xfrm>
            <a:off x="793790" y="3916323"/>
            <a:ext cx="446484" cy="446484"/>
          </a:xfrm>
          <a:prstGeom prst="roundRect">
            <a:avLst>
              <a:gd name="adj" fmla="val 18670"/>
            </a:avLst>
          </a:prstGeom>
          <a:solidFill>
            <a:srgbClr val="D6F5EE"/>
          </a:solidFill>
          <a:ln w="7620">
            <a:solidFill>
              <a:srgbClr val="BCDBD4"/>
            </a:solidFill>
            <a:prstDash val="solid"/>
          </a:ln>
        </p:spPr>
      </p:sp>
      <p:sp>
        <p:nvSpPr>
          <p:cNvPr id="8" name="Text 6"/>
          <p:cNvSpPr/>
          <p:nvPr/>
        </p:nvSpPr>
        <p:spPr>
          <a:xfrm>
            <a:off x="1438632" y="3980736"/>
            <a:ext cx="12397978" cy="317540"/>
          </a:xfrm>
          <a:prstGeom prst="rect">
            <a:avLst/>
          </a:prstGeom>
          <a:noFill/>
          <a:ln/>
        </p:spPr>
        <p:txBody>
          <a:bodyPr wrap="non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La </a:t>
            </a:r>
            <a:pPr algn="l" indent="0" marL="0">
              <a:lnSpc>
                <a:spcPts val="2500"/>
              </a:lnSpc>
              <a:buNone/>
            </a:pPr>
            <a:r>
              <a:rPr lang="en-US" sz="1550" b="1" dirty="0">
                <a:solidFill>
                  <a:srgbClr val="333F70"/>
                </a:solidFill>
                <a:latin typeface="Open Sans" pitchFamily="34" charset="0"/>
                <a:ea typeface="Open Sans" pitchFamily="34" charset="-122"/>
                <a:cs typeface="Open Sans" pitchFamily="34" charset="-120"/>
              </a:rPr>
              <a:t>mondialisation</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impose des règles adaptées.</a:t>
            </a:r>
            <a:endParaRPr lang="en-US" sz="1550" dirty="0"/>
          </a:p>
        </p:txBody>
      </p:sp>
      <p:sp>
        <p:nvSpPr>
          <p:cNvPr id="9" name="Shape 7"/>
          <p:cNvSpPr/>
          <p:nvPr/>
        </p:nvSpPr>
        <p:spPr>
          <a:xfrm>
            <a:off x="793790" y="4759643"/>
            <a:ext cx="446484" cy="446484"/>
          </a:xfrm>
          <a:prstGeom prst="roundRect">
            <a:avLst>
              <a:gd name="adj" fmla="val 18670"/>
            </a:avLst>
          </a:prstGeom>
          <a:solidFill>
            <a:srgbClr val="D6F5EE"/>
          </a:solidFill>
          <a:ln w="7620">
            <a:solidFill>
              <a:srgbClr val="BCDBD4"/>
            </a:solidFill>
            <a:prstDash val="solid"/>
          </a:ln>
        </p:spPr>
      </p:sp>
      <p:sp>
        <p:nvSpPr>
          <p:cNvPr id="10" name="Text 8"/>
          <p:cNvSpPr/>
          <p:nvPr/>
        </p:nvSpPr>
        <p:spPr>
          <a:xfrm>
            <a:off x="1438632" y="4824055"/>
            <a:ext cx="12397978"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a:t>
            </a:r>
            <a:pPr algn="l" indent="0" marL="0">
              <a:lnSpc>
                <a:spcPts val="2500"/>
              </a:lnSpc>
              <a:buNone/>
            </a:pPr>
            <a:r>
              <a:rPr lang="en-US" sz="1550" b="1" dirty="0">
                <a:solidFill>
                  <a:srgbClr val="333F70"/>
                </a:solidFill>
                <a:latin typeface="Open Sans" pitchFamily="34" charset="0"/>
                <a:ea typeface="Open Sans" pitchFamily="34" charset="-122"/>
                <a:cs typeface="Open Sans" pitchFamily="34" charset="-120"/>
              </a:rPr>
              <a:t>Union Européenne </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et sa construction ont apporté de nouvelles sources du droit (communautaire, européen) et de nouvelles instances (CJUE, CEDH).</a:t>
            </a:r>
            <a:endParaRPr lang="en-US" sz="1550" dirty="0"/>
          </a:p>
        </p:txBody>
      </p:sp>
      <p:sp>
        <p:nvSpPr>
          <p:cNvPr id="11" name="Shape 9"/>
          <p:cNvSpPr/>
          <p:nvPr/>
        </p:nvSpPr>
        <p:spPr>
          <a:xfrm>
            <a:off x="793790" y="5855970"/>
            <a:ext cx="446484" cy="446484"/>
          </a:xfrm>
          <a:prstGeom prst="roundRect">
            <a:avLst>
              <a:gd name="adj" fmla="val 18670"/>
            </a:avLst>
          </a:prstGeom>
          <a:solidFill>
            <a:srgbClr val="D6F5EE"/>
          </a:solidFill>
          <a:ln w="7620">
            <a:solidFill>
              <a:srgbClr val="BCDBD4"/>
            </a:solidFill>
            <a:prstDash val="solid"/>
          </a:ln>
        </p:spPr>
      </p:sp>
      <p:sp>
        <p:nvSpPr>
          <p:cNvPr id="12" name="Text 10"/>
          <p:cNvSpPr/>
          <p:nvPr/>
        </p:nvSpPr>
        <p:spPr>
          <a:xfrm>
            <a:off x="1438632" y="5920383"/>
            <a:ext cx="12397978" cy="317540"/>
          </a:xfrm>
          <a:prstGeom prst="rect">
            <a:avLst/>
          </a:prstGeom>
          <a:noFill/>
          <a:ln/>
        </p:spPr>
        <p:txBody>
          <a:bodyPr wrap="non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Les </a:t>
            </a:r>
            <a:pPr algn="l" indent="0" marL="0">
              <a:lnSpc>
                <a:spcPts val="2500"/>
              </a:lnSpc>
              <a:buNone/>
            </a:pPr>
            <a:r>
              <a:rPr lang="en-US" sz="1550" b="1" dirty="0">
                <a:solidFill>
                  <a:srgbClr val="333F70"/>
                </a:solidFill>
                <a:latin typeface="Open Sans" pitchFamily="34" charset="0"/>
                <a:ea typeface="Open Sans" pitchFamily="34" charset="-122"/>
                <a:cs typeface="Open Sans" pitchFamily="34" charset="-120"/>
              </a:rPr>
              <a:t>fluctuations économiqus (crises)</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ont conduit à l'adaptation de règles de droit commercial.</a:t>
            </a:r>
            <a:endParaRPr lang="en-US" sz="1550" dirty="0"/>
          </a:p>
        </p:txBody>
      </p:sp>
      <p:sp>
        <p:nvSpPr>
          <p:cNvPr id="13" name="Shape 11"/>
          <p:cNvSpPr/>
          <p:nvPr/>
        </p:nvSpPr>
        <p:spPr>
          <a:xfrm>
            <a:off x="793790" y="6699290"/>
            <a:ext cx="446484" cy="446484"/>
          </a:xfrm>
          <a:prstGeom prst="roundRect">
            <a:avLst>
              <a:gd name="adj" fmla="val 18670"/>
            </a:avLst>
          </a:prstGeom>
          <a:solidFill>
            <a:srgbClr val="D6F5EE"/>
          </a:solidFill>
          <a:ln w="7620">
            <a:solidFill>
              <a:srgbClr val="BCDBD4"/>
            </a:solidFill>
            <a:prstDash val="solid"/>
          </a:ln>
        </p:spPr>
      </p:sp>
      <p:sp>
        <p:nvSpPr>
          <p:cNvPr id="14" name="Text 12"/>
          <p:cNvSpPr/>
          <p:nvPr/>
        </p:nvSpPr>
        <p:spPr>
          <a:xfrm>
            <a:off x="1438632" y="6763703"/>
            <a:ext cx="12397978" cy="317540"/>
          </a:xfrm>
          <a:prstGeom prst="rect">
            <a:avLst/>
          </a:prstGeom>
          <a:noFill/>
          <a:ln/>
        </p:spPr>
        <p:txBody>
          <a:bodyPr wrap="non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La </a:t>
            </a:r>
            <a:pPr algn="l" indent="0" marL="0">
              <a:lnSpc>
                <a:spcPts val="2500"/>
              </a:lnSpc>
              <a:buNone/>
            </a:pPr>
            <a:r>
              <a:rPr lang="en-US" sz="1550" b="1" dirty="0">
                <a:solidFill>
                  <a:srgbClr val="333F70"/>
                </a:solidFill>
                <a:latin typeface="Open Sans" pitchFamily="34" charset="0"/>
                <a:ea typeface="Open Sans" pitchFamily="34" charset="-122"/>
                <a:cs typeface="Open Sans" pitchFamily="34" charset="-120"/>
              </a:rPr>
              <a:t>protection du consommateur</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devient centrale avec l'émergence du droit de la consommation.</a:t>
            </a:r>
            <a:endParaRPr lang="en-US" sz="155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Text 0"/>
          <p:cNvSpPr/>
          <p:nvPr/>
        </p:nvSpPr>
        <p:spPr>
          <a:xfrm>
            <a:off x="793790" y="1105733"/>
            <a:ext cx="8354973" cy="496133"/>
          </a:xfrm>
          <a:prstGeom prst="rect">
            <a:avLst/>
          </a:prstGeom>
          <a:noFill/>
          <a:ln/>
        </p:spPr>
        <p:txBody>
          <a:bodyPr wrap="none" lIns="0" tIns="0" rIns="0" bIns="0" rtlCol="0" anchor="t"/>
          <a:lstStyle/>
          <a:p>
            <a:pPr algn="l" indent="0" marL="0">
              <a:lnSpc>
                <a:spcPts val="3900"/>
              </a:lnSpc>
              <a:buNone/>
            </a:pPr>
            <a:r>
              <a:rPr lang="en-US" sz="3100" b="1" dirty="0">
                <a:solidFill>
                  <a:srgbClr val="333F70"/>
                </a:solidFill>
                <a:latin typeface="Unbounded Bold" pitchFamily="34" charset="0"/>
                <a:ea typeface="Unbounded Bold" pitchFamily="34" charset="-122"/>
                <a:cs typeface="Unbounded Bold" pitchFamily="34" charset="-120"/>
              </a:rPr>
              <a:t>L'émergence du droit des affaires</a:t>
            </a:r>
            <a:endParaRPr lang="en-US" sz="3100" dirty="0"/>
          </a:p>
        </p:txBody>
      </p:sp>
      <p:sp>
        <p:nvSpPr>
          <p:cNvPr id="3" name="Text 1"/>
          <p:cNvSpPr/>
          <p:nvPr/>
        </p:nvSpPr>
        <p:spPr>
          <a:xfrm>
            <a:off x="793790" y="1998702"/>
            <a:ext cx="13042821" cy="63507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La période moderne a connu l'arrivée de la notion de « </a:t>
            </a:r>
            <a:pPr algn="l" indent="0" marL="0">
              <a:lnSpc>
                <a:spcPts val="2500"/>
              </a:lnSpc>
              <a:buNone/>
            </a:pPr>
            <a:r>
              <a:rPr lang="en-US" sz="1550" dirty="0">
                <a:solidFill>
                  <a:srgbClr val="26A688"/>
                </a:solidFill>
                <a:latin typeface="Open Sans" pitchFamily="34" charset="0"/>
                <a:ea typeface="Open Sans" pitchFamily="34" charset="-122"/>
                <a:cs typeface="Open Sans" pitchFamily="34" charset="-120"/>
              </a:rPr>
              <a:t>droit des affaires</a:t>
            </a:r>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 » exprimant l'idée que la matière est pluridisciplinaire et dépassant le cadre du droit commercial stricto sensu. Le droit des affaires intègre en plus du droit commercial :</a:t>
            </a:r>
            <a:endParaRPr lang="en-US" sz="1550" dirty="0"/>
          </a:p>
        </p:txBody>
      </p:sp>
      <p:pic>
        <p:nvPicPr>
          <p:cNvPr id="4" name="Image 0" descr="preencoded.png">    </p:cNvPr>
          <p:cNvPicPr>
            <a:picLocks noChangeAspect="1"/>
          </p:cNvPicPr>
          <p:nvPr/>
        </p:nvPicPr>
        <p:blipFill>
          <a:blip r:embed="rId1"/>
          <a:stretch>
            <a:fillRect/>
          </a:stretch>
        </p:blipFill>
        <p:spPr>
          <a:xfrm>
            <a:off x="793790" y="2857024"/>
            <a:ext cx="496133" cy="496133"/>
          </a:xfrm>
          <a:prstGeom prst="rect">
            <a:avLst/>
          </a:prstGeom>
        </p:spPr>
      </p:pic>
      <p:sp>
        <p:nvSpPr>
          <p:cNvPr id="5" name="Text 2"/>
          <p:cNvSpPr/>
          <p:nvPr/>
        </p:nvSpPr>
        <p:spPr>
          <a:xfrm>
            <a:off x="793790" y="3601164"/>
            <a:ext cx="2822615"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Droit des sociétés</a:t>
            </a:r>
            <a:endParaRPr lang="en-US" sz="1950" dirty="0"/>
          </a:p>
        </p:txBody>
      </p:sp>
      <p:pic>
        <p:nvPicPr>
          <p:cNvPr id="6" name="Image 1" descr="preencoded.png">    </p:cNvPr>
          <p:cNvPicPr>
            <a:picLocks noChangeAspect="1"/>
          </p:cNvPicPr>
          <p:nvPr/>
        </p:nvPicPr>
        <p:blipFill>
          <a:blip r:embed="rId2"/>
          <a:stretch>
            <a:fillRect/>
          </a:stretch>
        </p:blipFill>
        <p:spPr>
          <a:xfrm>
            <a:off x="5223986" y="2857024"/>
            <a:ext cx="496133" cy="496133"/>
          </a:xfrm>
          <a:prstGeom prst="rect">
            <a:avLst/>
          </a:prstGeom>
        </p:spPr>
      </p:pic>
      <p:sp>
        <p:nvSpPr>
          <p:cNvPr id="7" name="Text 3"/>
          <p:cNvSpPr/>
          <p:nvPr/>
        </p:nvSpPr>
        <p:spPr>
          <a:xfrm>
            <a:off x="5223986" y="3601164"/>
            <a:ext cx="3621167"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Droit de la concurrence</a:t>
            </a:r>
            <a:endParaRPr lang="en-US" sz="1950" dirty="0"/>
          </a:p>
        </p:txBody>
      </p:sp>
      <p:pic>
        <p:nvPicPr>
          <p:cNvPr id="8" name="Image 2" descr="preencoded.png">    </p:cNvPr>
          <p:cNvPicPr>
            <a:picLocks noChangeAspect="1"/>
          </p:cNvPicPr>
          <p:nvPr/>
        </p:nvPicPr>
        <p:blipFill>
          <a:blip r:embed="rId3"/>
          <a:stretch>
            <a:fillRect/>
          </a:stretch>
        </p:blipFill>
        <p:spPr>
          <a:xfrm>
            <a:off x="9654302" y="2857024"/>
            <a:ext cx="496133" cy="496133"/>
          </a:xfrm>
          <a:prstGeom prst="rect">
            <a:avLst/>
          </a:prstGeom>
        </p:spPr>
      </p:pic>
      <p:sp>
        <p:nvSpPr>
          <p:cNvPr id="9" name="Text 4"/>
          <p:cNvSpPr/>
          <p:nvPr/>
        </p:nvSpPr>
        <p:spPr>
          <a:xfrm>
            <a:off x="9654302" y="3601164"/>
            <a:ext cx="3486745"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Droit de la distribution</a:t>
            </a:r>
            <a:endParaRPr lang="en-US" sz="1950" dirty="0"/>
          </a:p>
        </p:txBody>
      </p:sp>
      <p:pic>
        <p:nvPicPr>
          <p:cNvPr id="10" name="Image 3" descr="preencoded.png">    </p:cNvPr>
          <p:cNvPicPr>
            <a:picLocks noChangeAspect="1"/>
          </p:cNvPicPr>
          <p:nvPr/>
        </p:nvPicPr>
        <p:blipFill>
          <a:blip r:embed="rId4"/>
          <a:stretch>
            <a:fillRect/>
          </a:stretch>
        </p:blipFill>
        <p:spPr>
          <a:xfrm>
            <a:off x="793790" y="4308158"/>
            <a:ext cx="496133" cy="496133"/>
          </a:xfrm>
          <a:prstGeom prst="rect">
            <a:avLst/>
          </a:prstGeom>
        </p:spPr>
      </p:pic>
      <p:sp>
        <p:nvSpPr>
          <p:cNvPr id="11" name="Text 5"/>
          <p:cNvSpPr/>
          <p:nvPr/>
        </p:nvSpPr>
        <p:spPr>
          <a:xfrm>
            <a:off x="793790" y="5052298"/>
            <a:ext cx="4182189" cy="620316"/>
          </a:xfrm>
          <a:prstGeom prst="rect">
            <a:avLst/>
          </a:prstGeom>
          <a:noFill/>
          <a:ln/>
        </p:spPr>
        <p:txBody>
          <a:bodyPr wrap="squar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Droit de la propriété intellectuelle</a:t>
            </a:r>
            <a:endParaRPr lang="en-US" sz="1950" dirty="0"/>
          </a:p>
        </p:txBody>
      </p:sp>
      <p:pic>
        <p:nvPicPr>
          <p:cNvPr id="12" name="Image 4" descr="preencoded.png">    </p:cNvPr>
          <p:cNvPicPr>
            <a:picLocks noChangeAspect="1"/>
          </p:cNvPicPr>
          <p:nvPr/>
        </p:nvPicPr>
        <p:blipFill>
          <a:blip r:embed="rId5"/>
          <a:stretch>
            <a:fillRect/>
          </a:stretch>
        </p:blipFill>
        <p:spPr>
          <a:xfrm>
            <a:off x="5223986" y="4308158"/>
            <a:ext cx="496133" cy="496133"/>
          </a:xfrm>
          <a:prstGeom prst="rect">
            <a:avLst/>
          </a:prstGeom>
        </p:spPr>
      </p:pic>
      <p:sp>
        <p:nvSpPr>
          <p:cNvPr id="13" name="Text 6"/>
          <p:cNvSpPr/>
          <p:nvPr/>
        </p:nvSpPr>
        <p:spPr>
          <a:xfrm>
            <a:off x="5223986" y="5052298"/>
            <a:ext cx="2480905"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Droit du travail</a:t>
            </a:r>
            <a:endParaRPr lang="en-US" sz="1950" dirty="0"/>
          </a:p>
        </p:txBody>
      </p:sp>
      <p:pic>
        <p:nvPicPr>
          <p:cNvPr id="14" name="Image 5" descr="preencoded.png">    </p:cNvPr>
          <p:cNvPicPr>
            <a:picLocks noChangeAspect="1"/>
          </p:cNvPicPr>
          <p:nvPr/>
        </p:nvPicPr>
        <p:blipFill>
          <a:blip r:embed="rId6"/>
          <a:stretch>
            <a:fillRect/>
          </a:stretch>
        </p:blipFill>
        <p:spPr>
          <a:xfrm>
            <a:off x="9654302" y="4308158"/>
            <a:ext cx="496133" cy="496133"/>
          </a:xfrm>
          <a:prstGeom prst="rect">
            <a:avLst/>
          </a:prstGeom>
        </p:spPr>
      </p:pic>
      <p:sp>
        <p:nvSpPr>
          <p:cNvPr id="15" name="Text 7"/>
          <p:cNvSpPr/>
          <p:nvPr/>
        </p:nvSpPr>
        <p:spPr>
          <a:xfrm>
            <a:off x="9654302" y="5052298"/>
            <a:ext cx="4182308" cy="620316"/>
          </a:xfrm>
          <a:prstGeom prst="rect">
            <a:avLst/>
          </a:prstGeom>
          <a:noFill/>
          <a:ln/>
        </p:spPr>
        <p:txBody>
          <a:bodyPr wrap="squar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Droit des entreprises en difficulté</a:t>
            </a:r>
            <a:endParaRPr lang="en-US" sz="1950" dirty="0"/>
          </a:p>
        </p:txBody>
      </p:sp>
      <p:pic>
        <p:nvPicPr>
          <p:cNvPr id="16" name="Image 6" descr="preencoded.png">    </p:cNvPr>
          <p:cNvPicPr>
            <a:picLocks noChangeAspect="1"/>
          </p:cNvPicPr>
          <p:nvPr/>
        </p:nvPicPr>
        <p:blipFill>
          <a:blip r:embed="rId7"/>
          <a:stretch>
            <a:fillRect/>
          </a:stretch>
        </p:blipFill>
        <p:spPr>
          <a:xfrm>
            <a:off x="793790" y="6069449"/>
            <a:ext cx="496133" cy="496133"/>
          </a:xfrm>
          <a:prstGeom prst="rect">
            <a:avLst/>
          </a:prstGeom>
        </p:spPr>
      </p:pic>
      <p:sp>
        <p:nvSpPr>
          <p:cNvPr id="17" name="Text 8"/>
          <p:cNvSpPr/>
          <p:nvPr/>
        </p:nvSpPr>
        <p:spPr>
          <a:xfrm>
            <a:off x="793790" y="6813590"/>
            <a:ext cx="2480905" cy="310158"/>
          </a:xfrm>
          <a:prstGeom prst="rect">
            <a:avLst/>
          </a:prstGeom>
          <a:noFill/>
          <a:ln/>
        </p:spPr>
        <p:txBody>
          <a:bodyPr wrap="none" lIns="0" tIns="0" rIns="0" bIns="0" rtlCol="0" anchor="t"/>
          <a:lstStyle/>
          <a:p>
            <a:pPr algn="l" indent="0" marL="0">
              <a:lnSpc>
                <a:spcPts val="2400"/>
              </a:lnSpc>
              <a:buNone/>
            </a:pPr>
            <a:r>
              <a:rPr lang="en-US" sz="1950" b="1" dirty="0">
                <a:solidFill>
                  <a:srgbClr val="333F70"/>
                </a:solidFill>
                <a:latin typeface="Unbounded Bold" pitchFamily="34" charset="0"/>
                <a:ea typeface="Unbounded Bold" pitchFamily="34" charset="-122"/>
                <a:cs typeface="Unbounded Bold" pitchFamily="34" charset="-120"/>
              </a:rPr>
              <a:t>Droit fiscal</a:t>
            </a:r>
            <a:endParaRPr lang="en-US" sz="195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5486400" cy="8229600"/>
          </a:xfrm>
          <a:prstGeom prst="rect">
            <a:avLst/>
          </a:prstGeom>
        </p:spPr>
      </p:pic>
      <p:sp>
        <p:nvSpPr>
          <p:cNvPr id="3" name="Text 0"/>
          <p:cNvSpPr/>
          <p:nvPr/>
        </p:nvSpPr>
        <p:spPr>
          <a:xfrm>
            <a:off x="6280190" y="2710815"/>
            <a:ext cx="7556421" cy="1240155"/>
          </a:xfrm>
          <a:prstGeom prst="rect">
            <a:avLst/>
          </a:prstGeom>
          <a:noFill/>
          <a:ln/>
        </p:spPr>
        <p:txBody>
          <a:bodyPr wrap="square" lIns="0" tIns="0" rIns="0" bIns="0" rtlCol="0" anchor="t"/>
          <a:lstStyle/>
          <a:p>
            <a:pPr algn="l" indent="0" marL="0">
              <a:lnSpc>
                <a:spcPts val="4850"/>
              </a:lnSpc>
              <a:buNone/>
            </a:pPr>
            <a:r>
              <a:rPr lang="en-US" sz="3900" b="1" dirty="0">
                <a:solidFill>
                  <a:srgbClr val="333F70"/>
                </a:solidFill>
                <a:latin typeface="Unbounded Bold" pitchFamily="34" charset="0"/>
                <a:ea typeface="Unbounded Bold" pitchFamily="34" charset="-122"/>
                <a:cs typeface="Unbounded Bold" pitchFamily="34" charset="-120"/>
              </a:rPr>
              <a:t>II. LES SOURCES DU DROIT COMMERCIAL</a:t>
            </a:r>
            <a:endParaRPr lang="en-US" sz="3900" dirty="0"/>
          </a:p>
        </p:txBody>
      </p:sp>
      <p:sp>
        <p:nvSpPr>
          <p:cNvPr id="4" name="Text 1"/>
          <p:cNvSpPr/>
          <p:nvPr/>
        </p:nvSpPr>
        <p:spPr>
          <a:xfrm>
            <a:off x="6280190" y="4248626"/>
            <a:ext cx="7556421" cy="1270159"/>
          </a:xfrm>
          <a:prstGeom prst="rect">
            <a:avLst/>
          </a:prstGeom>
          <a:noFill/>
          <a:ln/>
        </p:spPr>
        <p:txBody>
          <a:bodyPr wrap="square" lIns="0" tIns="0" rIns="0" bIns="0" rtlCol="0" anchor="t"/>
          <a:lstStyle/>
          <a:p>
            <a:pPr algn="l" indent="0" marL="0">
              <a:lnSpc>
                <a:spcPts val="2500"/>
              </a:lnSpc>
              <a:buNone/>
            </a:pPr>
            <a:r>
              <a:rPr lang="en-US" sz="1550" dirty="0">
                <a:solidFill>
                  <a:srgbClr val="333F70"/>
                </a:solidFill>
                <a:latin typeface="Open Sans" pitchFamily="34" charset="0"/>
                <a:ea typeface="Open Sans" pitchFamily="34" charset="-122"/>
                <a:cs typeface="Open Sans" pitchFamily="34" charset="-120"/>
              </a:rPr>
              <a:t>Le droit commercial est influencé par de nombreuses sources. Nous étudierons ici les sources spécifiques au droit commercial, celles-ci s'inscrivant par ailleurs dans le cadre d'une hiérarchie des normes, laquelle place au sommet la Constitution française.</a:t>
            </a:r>
            <a:endParaRPr lang="en-US" sz="155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27</Slides>
  <Notes>27</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27</vt:i4>
      </vt:variant>
    </vt:vector>
  </HeadingPairs>
  <TitlesOfParts>
    <vt:vector size="30"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lastModifiedBy/>
  <cp:revision>1</cp:revision>
  <dcterms:created xsi:type="dcterms:W3CDTF">2025-08-17T06:36:35Z</dcterms:created>
  <dcterms:modified xsi:type="dcterms:W3CDTF">2025-08-17T06:36:35Z</dcterms:modified>
</cp:coreProperties>
</file>