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notesMasterIdLst>
    <p:notesMasterId r:id="rId32"/>
  </p:notesMasterIdLst>
  <p:sldSz cx="14630400" cy="8229600"/>
  <p:notesSz cx="8229600" cy="14630400"/>
  <p:embeddedFontLst>
    <p:embeddedFont>
      <p:font typeface="Unbounded"/>
      <p:regular r:id="rId37"/>
    </p:embeddedFont>
    <p:embeddedFont>
      <p:font typeface="Unbounded"/>
      <p:regular r:id="rId38"/>
    </p:embeddedFont>
    <p:embeddedFont>
      <p:font typeface="Open Sans"/>
      <p:regular r:id="rId39"/>
    </p:embeddedFont>
    <p:embeddedFont>
      <p:font typeface="Open Sans"/>
      <p:regular r:id="rId40"/>
    </p:embeddedFont>
    <p:embeddedFont>
      <p:font typeface="Open Sans"/>
      <p:regular r:id="rId41"/>
    </p:embeddedFont>
    <p:embeddedFont>
      <p:font typeface="Open Sans"/>
      <p:regular r:id="rId42"/>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37" Type="http://schemas.openxmlformats.org/officeDocument/2006/relationships/font" Target="fonts/font1.fntdata"/><Relationship Id="rId38" Type="http://schemas.openxmlformats.org/officeDocument/2006/relationships/font" Target="fonts/font2.fntdata"/><Relationship Id="rId39" Type="http://schemas.openxmlformats.org/officeDocument/2006/relationships/font" Target="fonts/font3.fntdata"/><Relationship Id="rId40" Type="http://schemas.openxmlformats.org/officeDocument/2006/relationships/font" Target="fonts/font4.fntdata"/><Relationship Id="rId41" Type="http://schemas.openxmlformats.org/officeDocument/2006/relationships/font" Target="fonts/font5.fntdata"/><Relationship Id="rId42" Type="http://schemas.openxmlformats.org/officeDocument/2006/relationships/font" Target="fonts/font6.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lide 1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lide 1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lide 1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lide 2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lide 2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lide 2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lide 2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lide 2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lide 2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lide 2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lide 2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lide 2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lide 2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lide 3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slideLayout" Target="../slideLayouts/slideLayout12.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image" Target="../media/image-13-3.png"/><Relationship Id="rId4" Type="http://schemas.openxmlformats.org/officeDocument/2006/relationships/slideLayout" Target="../slideLayouts/slideLayout14.xml"/><Relationship Id="rId5"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15-2.png"/><Relationship Id="rId3" Type="http://schemas.openxmlformats.org/officeDocument/2006/relationships/slideLayout" Target="../slideLayouts/slideLayout16.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png"/><Relationship Id="rId2" Type="http://schemas.openxmlformats.org/officeDocument/2006/relationships/slideLayout" Target="../slideLayouts/slideLayout17.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17-1.png"/><Relationship Id="rId2" Type="http://schemas.openxmlformats.org/officeDocument/2006/relationships/slideLayout" Target="../slideLayouts/slideLayout18.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image" Target="../media/image-18-2.png"/><Relationship Id="rId3" Type="http://schemas.openxmlformats.org/officeDocument/2006/relationships/image" Target="../media/image-18-3.png"/><Relationship Id="rId4" Type="http://schemas.openxmlformats.org/officeDocument/2006/relationships/slideLayout" Target="../slideLayouts/slideLayout19.xml"/><Relationship Id="rId5"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image-19-1.png"/><Relationship Id="rId2" Type="http://schemas.openxmlformats.org/officeDocument/2006/relationships/slideLayout" Target="../slideLayouts/slideLayout20.xml"/><Relationship Id="rId3"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slideLayout" Target="../slideLayouts/slideLayout21.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slideLayout" Target="../slideLayouts/slideLayout22.xml"/><Relationship Id="rId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image" Target="../media/image-22-1.png"/><Relationship Id="rId2" Type="http://schemas.openxmlformats.org/officeDocument/2006/relationships/slideLayout" Target="../slideLayouts/slideLayout23.xml"/><Relationship Id="rId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image-23-1.png"/><Relationship Id="rId2" Type="http://schemas.openxmlformats.org/officeDocument/2006/relationships/slideLayout" Target="../slideLayouts/slideLayout24.xml"/><Relationship Id="rId3"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image-24-1.png"/><Relationship Id="rId2" Type="http://schemas.openxmlformats.org/officeDocument/2006/relationships/slideLayout" Target="../slideLayouts/slideLayout25.xml"/><Relationship Id="rId3"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image" Target="../media/image-25-1.png"/><Relationship Id="rId2" Type="http://schemas.openxmlformats.org/officeDocument/2006/relationships/image" Target="../media/image-25-2.png"/><Relationship Id="rId3" Type="http://schemas.openxmlformats.org/officeDocument/2006/relationships/slideLayout" Target="../slideLayouts/slideLayout26.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image" Target="../media/image-26-1.png"/><Relationship Id="rId2" Type="http://schemas.openxmlformats.org/officeDocument/2006/relationships/image" Target="../media/image-26-2.png"/><Relationship Id="rId3" Type="http://schemas.openxmlformats.org/officeDocument/2006/relationships/image" Target="../media/image-26-3.png"/><Relationship Id="rId4" Type="http://schemas.openxmlformats.org/officeDocument/2006/relationships/image" Target="../media/image-26-4.png"/><Relationship Id="rId5" Type="http://schemas.openxmlformats.org/officeDocument/2006/relationships/image" Target="../media/image-26-5.png"/><Relationship Id="rId6" Type="http://schemas.openxmlformats.org/officeDocument/2006/relationships/image" Target="../media/image-26-6.png"/><Relationship Id="rId7" Type="http://schemas.openxmlformats.org/officeDocument/2006/relationships/slideLayout" Target="../slideLayouts/slideLayout27.xml"/><Relationship Id="rId8"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image" Target="../media/image-27-1.png"/><Relationship Id="rId2" Type="http://schemas.openxmlformats.org/officeDocument/2006/relationships/image" Target="../media/image-27-2.png"/><Relationship Id="rId3" Type="http://schemas.openxmlformats.org/officeDocument/2006/relationships/slideLayout" Target="../slideLayouts/slideLayout28.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image" Target="../media/image-28-1.png"/><Relationship Id="rId2" Type="http://schemas.openxmlformats.org/officeDocument/2006/relationships/image" Target="../media/image-28-2.png"/><Relationship Id="rId3" Type="http://schemas.openxmlformats.org/officeDocument/2006/relationships/image" Target="../media/image-28-3.png"/><Relationship Id="rId4" Type="http://schemas.openxmlformats.org/officeDocument/2006/relationships/slideLayout" Target="../slideLayouts/slideLayout29.xml"/><Relationship Id="rId5"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image" Target="../media/image-29-1.png"/><Relationship Id="rId2" Type="http://schemas.openxmlformats.org/officeDocument/2006/relationships/image" Target="../media/image-29-2.png"/><Relationship Id="rId3" Type="http://schemas.openxmlformats.org/officeDocument/2006/relationships/slideLayout" Target="../slideLayouts/slideLayout30.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image" Target="../media/image-30-1.png"/><Relationship Id="rId2" Type="http://schemas.openxmlformats.org/officeDocument/2006/relationships/slideLayout" Target="../slideLayouts/slideLayout31.xml"/><Relationship Id="rId3"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slideLayout" Target="../slideLayouts/slideLayout7.xml"/><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8.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slideLayout" Target="../slideLayouts/slideLayout9.xml"/><Relationship Id="rId5"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ext 0"/>
          <p:cNvSpPr/>
          <p:nvPr/>
        </p:nvSpPr>
        <p:spPr>
          <a:xfrm>
            <a:off x="793790" y="3338393"/>
            <a:ext cx="10819209"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Chapitre I. Les Actes de Commerce</a:t>
            </a:r>
            <a:endParaRPr lang="en-US" sz="3900" dirty="0"/>
          </a:p>
        </p:txBody>
      </p:sp>
      <p:sp>
        <p:nvSpPr>
          <p:cNvPr id="3" name="Text 1"/>
          <p:cNvSpPr/>
          <p:nvPr/>
        </p:nvSpPr>
        <p:spPr>
          <a:xfrm>
            <a:off x="793790" y="4256127"/>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commercial français repose sur une distinction fondamentale entre deux conceptions complémentaires qui définissent le cadre juridique des activités économiques.</a:t>
            </a:r>
            <a:endParaRPr lang="en-US" sz="15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793790" y="3338393"/>
            <a:ext cx="9518928"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Les Entreprises Commerciales</a:t>
            </a:r>
            <a:endParaRPr lang="en-US" sz="3900" dirty="0"/>
          </a:p>
        </p:txBody>
      </p:sp>
      <p:sp>
        <p:nvSpPr>
          <p:cNvPr id="3" name="Text 1"/>
          <p:cNvSpPr/>
          <p:nvPr/>
        </p:nvSpPr>
        <p:spPr>
          <a:xfrm>
            <a:off x="793790" y="4256127"/>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Certains actes, civils par nature, deviennent commerciaux lorsqu'ils sont réalisés dans le cadre d'une entreprise spécifiquement visée par la loi. Cette qualification nécessite la mobilisation de moyens humains et matériels dans un cadre professionnel organisé.</a:t>
            </a:r>
            <a:endParaRPr lang="en-US" sz="15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760214"/>
            <a:ext cx="7556421" cy="1240155"/>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1. Les Entreprises Légalement Définies</a:t>
            </a:r>
            <a:endParaRPr lang="en-US" sz="3900" dirty="0"/>
          </a:p>
        </p:txBody>
      </p:sp>
      <p:sp>
        <p:nvSpPr>
          <p:cNvPr id="4" name="Shape 1"/>
          <p:cNvSpPr/>
          <p:nvPr/>
        </p:nvSpPr>
        <p:spPr>
          <a:xfrm>
            <a:off x="793790" y="2298025"/>
            <a:ext cx="7556421" cy="2255639"/>
          </a:xfrm>
          <a:prstGeom prst="roundRect">
            <a:avLst>
              <a:gd name="adj" fmla="val 3696"/>
            </a:avLst>
          </a:prstGeom>
          <a:solidFill>
            <a:srgbClr val="FFFFFF"/>
          </a:solidFill>
          <a:ln w="22860">
            <a:solidFill>
              <a:srgbClr val="BCDBD4"/>
            </a:solidFill>
            <a:prstDash val="solid"/>
          </a:ln>
        </p:spPr>
      </p:sp>
      <p:sp>
        <p:nvSpPr>
          <p:cNvPr id="5" name="Shape 2"/>
          <p:cNvSpPr/>
          <p:nvPr/>
        </p:nvSpPr>
        <p:spPr>
          <a:xfrm>
            <a:off x="816650" y="2320885"/>
            <a:ext cx="793790" cy="2209919"/>
          </a:xfrm>
          <a:prstGeom prst="roundRect">
            <a:avLst>
              <a:gd name="adj" fmla="val 7046"/>
            </a:avLst>
          </a:prstGeom>
          <a:solidFill>
            <a:srgbClr val="D6F5EE"/>
          </a:solidFill>
          <a:ln/>
        </p:spPr>
      </p:sp>
      <p:sp>
        <p:nvSpPr>
          <p:cNvPr id="6" name="Text 3"/>
          <p:cNvSpPr/>
          <p:nvPr/>
        </p:nvSpPr>
        <p:spPr>
          <a:xfrm>
            <a:off x="1060847" y="3239810"/>
            <a:ext cx="297656" cy="372070"/>
          </a:xfrm>
          <a:prstGeom prst="rect">
            <a:avLst/>
          </a:prstGeom>
          <a:noFill/>
          <a:ln/>
        </p:spPr>
        <p:txBody>
          <a:bodyPr wrap="none" lIns="0" tIns="0" rIns="0" bIns="0" rtlCol="0" anchor="t"/>
          <a:lstStyle/>
          <a:p>
            <a:pPr algn="l" indent="0" marL="0">
              <a:lnSpc>
                <a:spcPts val="2300"/>
              </a:lnSpc>
              <a:buNone/>
            </a:pPr>
            <a:r>
              <a:rPr lang="en-US" sz="2300" b="1" dirty="0">
                <a:solidFill>
                  <a:srgbClr val="333F70"/>
                </a:solidFill>
                <a:latin typeface="Unbounded Bold" pitchFamily="34" charset="0"/>
                <a:ea typeface="Unbounded Bold" pitchFamily="34" charset="-122"/>
                <a:cs typeface="Unbounded Bold" pitchFamily="34" charset="-120"/>
              </a:rPr>
              <a:t>1</a:t>
            </a:r>
            <a:endParaRPr lang="en-US" sz="2300" dirty="0"/>
          </a:p>
        </p:txBody>
      </p:sp>
      <p:sp>
        <p:nvSpPr>
          <p:cNvPr id="7" name="Text 4"/>
          <p:cNvSpPr/>
          <p:nvPr/>
        </p:nvSpPr>
        <p:spPr>
          <a:xfrm>
            <a:off x="1808798" y="2519243"/>
            <a:ext cx="3231118"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Location de Meubles</a:t>
            </a:r>
            <a:endParaRPr lang="en-US" sz="1950" dirty="0"/>
          </a:p>
        </p:txBody>
      </p:sp>
      <p:sp>
        <p:nvSpPr>
          <p:cNvPr id="8" name="Text 5"/>
          <p:cNvSpPr/>
          <p:nvPr/>
        </p:nvSpPr>
        <p:spPr>
          <a:xfrm>
            <a:off x="1808798" y="2948464"/>
            <a:ext cx="6518553"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Toute entreprise de location de biens meubles</a:t>
            </a:r>
            <a:endParaRPr lang="en-US" sz="1550" dirty="0"/>
          </a:p>
        </p:txBody>
      </p:sp>
      <p:sp>
        <p:nvSpPr>
          <p:cNvPr id="9" name="Shape 6"/>
          <p:cNvSpPr/>
          <p:nvPr/>
        </p:nvSpPr>
        <p:spPr>
          <a:xfrm>
            <a:off x="1808798" y="3489246"/>
            <a:ext cx="6518553" cy="843201"/>
          </a:xfrm>
          <a:prstGeom prst="roundRect">
            <a:avLst>
              <a:gd name="adj" fmla="val 9886"/>
            </a:avLst>
          </a:prstGeom>
          <a:solidFill>
            <a:srgbClr val="FFB3B4"/>
          </a:solidFill>
          <a:ln/>
        </p:spPr>
      </p:sp>
      <p:pic>
        <p:nvPicPr>
          <p:cNvPr id="10" name="Image 1" descr="preencoded.png">    </p:cNvPr>
          <p:cNvPicPr>
            <a:picLocks noChangeAspect="1"/>
          </p:cNvPicPr>
          <p:nvPr/>
        </p:nvPicPr>
        <p:blipFill>
          <a:blip r:embed="rId2"/>
          <a:stretch>
            <a:fillRect/>
          </a:stretch>
        </p:blipFill>
        <p:spPr>
          <a:xfrm>
            <a:off x="2007156" y="3792141"/>
            <a:ext cx="248007" cy="198358"/>
          </a:xfrm>
          <a:prstGeom prst="rect">
            <a:avLst/>
          </a:prstGeom>
        </p:spPr>
      </p:pic>
      <p:sp>
        <p:nvSpPr>
          <p:cNvPr id="11" name="Text 7"/>
          <p:cNvSpPr/>
          <p:nvPr/>
        </p:nvSpPr>
        <p:spPr>
          <a:xfrm>
            <a:off x="2453521" y="3737134"/>
            <a:ext cx="5675471" cy="317540"/>
          </a:xfrm>
          <a:prstGeom prst="rect">
            <a:avLst/>
          </a:prstGeom>
          <a:noFill/>
          <a:ln/>
        </p:spPr>
        <p:txBody>
          <a:bodyPr wrap="none" lIns="0" tIns="0" rIns="0" bIns="0" rtlCol="0" anchor="t"/>
          <a:lstStyle/>
          <a:p>
            <a:pPr algn="l" indent="0" marL="0">
              <a:lnSpc>
                <a:spcPts val="2500"/>
              </a:lnSpc>
              <a:buNone/>
            </a:pPr>
            <a:r>
              <a:rPr lang="en-US" sz="1550" dirty="0">
                <a:solidFill>
                  <a:srgbClr val="000000"/>
                </a:solidFill>
                <a:latin typeface="Open Sans" pitchFamily="34" charset="0"/>
                <a:ea typeface="Open Sans" pitchFamily="34" charset="-122"/>
                <a:cs typeface="Open Sans" pitchFamily="34" charset="-120"/>
              </a:rPr>
              <a:t>La location d'immeubles demeure en principe civile</a:t>
            </a:r>
            <a:endParaRPr lang="en-US" sz="1550" dirty="0"/>
          </a:p>
        </p:txBody>
      </p:sp>
      <p:sp>
        <p:nvSpPr>
          <p:cNvPr id="12" name="Shape 8"/>
          <p:cNvSpPr/>
          <p:nvPr/>
        </p:nvSpPr>
        <p:spPr>
          <a:xfrm>
            <a:off x="793790" y="4752023"/>
            <a:ext cx="7556421" cy="2717244"/>
          </a:xfrm>
          <a:prstGeom prst="roundRect">
            <a:avLst>
              <a:gd name="adj" fmla="val 3068"/>
            </a:avLst>
          </a:prstGeom>
          <a:solidFill>
            <a:srgbClr val="FFFFFF"/>
          </a:solidFill>
          <a:ln w="22860">
            <a:solidFill>
              <a:srgbClr val="BCDBD4"/>
            </a:solidFill>
            <a:prstDash val="solid"/>
          </a:ln>
        </p:spPr>
      </p:sp>
      <p:sp>
        <p:nvSpPr>
          <p:cNvPr id="13" name="Shape 9"/>
          <p:cNvSpPr/>
          <p:nvPr/>
        </p:nvSpPr>
        <p:spPr>
          <a:xfrm>
            <a:off x="816650" y="4774883"/>
            <a:ext cx="793790" cy="2671524"/>
          </a:xfrm>
          <a:prstGeom prst="roundRect">
            <a:avLst>
              <a:gd name="adj" fmla="val 7046"/>
            </a:avLst>
          </a:prstGeom>
          <a:solidFill>
            <a:srgbClr val="D6F5EE"/>
          </a:solidFill>
          <a:ln/>
        </p:spPr>
      </p:sp>
      <p:sp>
        <p:nvSpPr>
          <p:cNvPr id="14" name="Text 10"/>
          <p:cNvSpPr/>
          <p:nvPr/>
        </p:nvSpPr>
        <p:spPr>
          <a:xfrm>
            <a:off x="1060847" y="5924550"/>
            <a:ext cx="297656" cy="372070"/>
          </a:xfrm>
          <a:prstGeom prst="rect">
            <a:avLst/>
          </a:prstGeom>
          <a:noFill/>
          <a:ln/>
        </p:spPr>
        <p:txBody>
          <a:bodyPr wrap="none" lIns="0" tIns="0" rIns="0" bIns="0" rtlCol="0" anchor="t"/>
          <a:lstStyle/>
          <a:p>
            <a:pPr algn="l" indent="0" marL="0">
              <a:lnSpc>
                <a:spcPts val="2300"/>
              </a:lnSpc>
              <a:buNone/>
            </a:pPr>
            <a:r>
              <a:rPr lang="en-US" sz="2300" b="1" dirty="0">
                <a:solidFill>
                  <a:srgbClr val="333F70"/>
                </a:solidFill>
                <a:latin typeface="Unbounded Bold" pitchFamily="34" charset="0"/>
                <a:ea typeface="Unbounded Bold" pitchFamily="34" charset="-122"/>
                <a:cs typeface="Unbounded Bold" pitchFamily="34" charset="-120"/>
              </a:rPr>
              <a:t>2</a:t>
            </a:r>
            <a:endParaRPr lang="en-US" sz="2300" dirty="0"/>
          </a:p>
        </p:txBody>
      </p:sp>
      <p:sp>
        <p:nvSpPr>
          <p:cNvPr id="15" name="Text 11"/>
          <p:cNvSpPr/>
          <p:nvPr/>
        </p:nvSpPr>
        <p:spPr>
          <a:xfrm>
            <a:off x="1808798" y="4973241"/>
            <a:ext cx="4312682"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Manufactures et Transport</a:t>
            </a:r>
            <a:endParaRPr lang="en-US" sz="1950" dirty="0"/>
          </a:p>
        </p:txBody>
      </p:sp>
      <p:sp>
        <p:nvSpPr>
          <p:cNvPr id="16" name="Text 12"/>
          <p:cNvSpPr/>
          <p:nvPr/>
        </p:nvSpPr>
        <p:spPr>
          <a:xfrm>
            <a:off x="1808798" y="5402461"/>
            <a:ext cx="6518553"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Activités industrielles de transformation et transport par voie terrestre, maritime, aérienne ou ferroviaire</a:t>
            </a:r>
            <a:endParaRPr lang="en-US" sz="1550" dirty="0"/>
          </a:p>
        </p:txBody>
      </p:sp>
      <p:sp>
        <p:nvSpPr>
          <p:cNvPr id="17" name="Text 13"/>
          <p:cNvSpPr/>
          <p:nvPr/>
        </p:nvSpPr>
        <p:spPr>
          <a:xfrm>
            <a:off x="1808798" y="6156603"/>
            <a:ext cx="6518553"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Métallurgie, textile, mécanique</a:t>
            </a:r>
            <a:endParaRPr lang="en-US" sz="1550" dirty="0"/>
          </a:p>
        </p:txBody>
      </p:sp>
      <p:sp>
        <p:nvSpPr>
          <p:cNvPr id="18" name="Text 14"/>
          <p:cNvSpPr/>
          <p:nvPr/>
        </p:nvSpPr>
        <p:spPr>
          <a:xfrm>
            <a:off x="1808798" y="6543556"/>
            <a:ext cx="6518553"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Transport de personnes et marchandises</a:t>
            </a:r>
            <a:endParaRPr lang="en-US" sz="1550" dirty="0"/>
          </a:p>
        </p:txBody>
      </p:sp>
      <p:sp>
        <p:nvSpPr>
          <p:cNvPr id="19" name="Text 15"/>
          <p:cNvSpPr/>
          <p:nvPr/>
        </p:nvSpPr>
        <p:spPr>
          <a:xfrm>
            <a:off x="1808798" y="6930509"/>
            <a:ext cx="6518553"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Extensions jurisprudentielles : déménagement</a:t>
            </a:r>
            <a:endParaRPr lang="en-US" sz="15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793790" y="1934528"/>
            <a:ext cx="13042821" cy="1116211"/>
          </a:xfrm>
          <a:prstGeom prst="rect">
            <a:avLst/>
          </a:prstGeom>
          <a:noFill/>
          <a:ln/>
        </p:spPr>
        <p:txBody>
          <a:bodyPr wrap="squar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 3: </a:t>
            </a:r>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6° Toute entreprise de </a:t>
            </a:r>
            <a:pPr algn="l" indent="0" marL="0">
              <a:lnSpc>
                <a:spcPts val="2900"/>
              </a:lnSpc>
              <a:buNone/>
            </a:pPr>
            <a:r>
              <a:rPr lang="en-US" sz="2300" b="1" i="1" u="sng" dirty="0">
                <a:solidFill>
                  <a:srgbClr val="333F70"/>
                </a:solidFill>
                <a:latin typeface="Unbounded Bold" pitchFamily="34" charset="0"/>
                <a:ea typeface="Unbounded Bold" pitchFamily="34" charset="-122"/>
                <a:cs typeface="Unbounded Bold" pitchFamily="34" charset="-120"/>
              </a:rPr>
              <a:t>fournitures, d'agence, bureaux d'affaires, établissements de ventes à l'encan, de spectacles publics</a:t>
            </a:r>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 (L110-1 C. Com.)</a:t>
            </a:r>
            <a:endParaRPr lang="en-US" sz="2300" dirty="0"/>
          </a:p>
        </p:txBody>
      </p:sp>
      <p:sp>
        <p:nvSpPr>
          <p:cNvPr id="3" name="Text 1"/>
          <p:cNvSpPr/>
          <p:nvPr/>
        </p:nvSpPr>
        <p:spPr>
          <a:xfrm>
            <a:off x="793790" y="3472339"/>
            <a:ext cx="4996934" cy="372070"/>
          </a:xfrm>
          <a:prstGeom prst="rect">
            <a:avLst/>
          </a:prstGeom>
          <a:noFill/>
          <a:ln/>
        </p:spPr>
        <p:txBody>
          <a:bodyPr wrap="non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Entreprises de Fournitures</a:t>
            </a:r>
            <a:endParaRPr lang="en-US" sz="2300" dirty="0"/>
          </a:p>
        </p:txBody>
      </p:sp>
      <p:sp>
        <p:nvSpPr>
          <p:cNvPr id="4" name="Text 2"/>
          <p:cNvSpPr/>
          <p:nvPr/>
        </p:nvSpPr>
        <p:spPr>
          <a:xfrm>
            <a:off x="793790" y="4042767"/>
            <a:ext cx="6279356" cy="63507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Catégorie très large englobant de nombreuses activités économiques :</a:t>
            </a:r>
            <a:endParaRPr lang="en-US" sz="1550" dirty="0"/>
          </a:p>
        </p:txBody>
      </p:sp>
      <p:sp>
        <p:nvSpPr>
          <p:cNvPr id="5" name="Text 3"/>
          <p:cNvSpPr/>
          <p:nvPr/>
        </p:nvSpPr>
        <p:spPr>
          <a:xfrm>
            <a:off x="793790" y="4747260"/>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Pompes funèbres</a:t>
            </a:r>
            <a:endParaRPr lang="en-US" sz="1550" dirty="0"/>
          </a:p>
        </p:txBody>
      </p:sp>
      <p:sp>
        <p:nvSpPr>
          <p:cNvPr id="6" name="Text 4"/>
          <p:cNvSpPr/>
          <p:nvPr/>
        </p:nvSpPr>
        <p:spPr>
          <a:xfrm>
            <a:off x="793790" y="5134213"/>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Enlèvement d'ordures ménagères</a:t>
            </a:r>
            <a:endParaRPr lang="en-US" sz="1550" dirty="0"/>
          </a:p>
        </p:txBody>
      </p:sp>
      <p:sp>
        <p:nvSpPr>
          <p:cNvPr id="7" name="Text 5"/>
          <p:cNvSpPr/>
          <p:nvPr/>
        </p:nvSpPr>
        <p:spPr>
          <a:xfrm>
            <a:off x="793790" y="5521166"/>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Distribution de journaux</a:t>
            </a:r>
            <a:endParaRPr lang="en-US" sz="1550" dirty="0"/>
          </a:p>
        </p:txBody>
      </p:sp>
      <p:sp>
        <p:nvSpPr>
          <p:cNvPr id="8" name="Text 6"/>
          <p:cNvSpPr/>
          <p:nvPr/>
        </p:nvSpPr>
        <p:spPr>
          <a:xfrm>
            <a:off x="793790" y="5908119"/>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Services aux entreprises</a:t>
            </a:r>
            <a:endParaRPr lang="en-US" sz="1550" dirty="0"/>
          </a:p>
        </p:txBody>
      </p:sp>
      <p:sp>
        <p:nvSpPr>
          <p:cNvPr id="9" name="Text 7"/>
          <p:cNvSpPr/>
          <p:nvPr/>
        </p:nvSpPr>
        <p:spPr>
          <a:xfrm>
            <a:off x="7564874" y="3472339"/>
            <a:ext cx="3581757"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Agences et Spectacles</a:t>
            </a:r>
            <a:endParaRPr lang="en-US" sz="1950" dirty="0"/>
          </a:p>
        </p:txBody>
      </p:sp>
      <p:sp>
        <p:nvSpPr>
          <p:cNvPr id="10" name="Text 8"/>
          <p:cNvSpPr/>
          <p:nvPr/>
        </p:nvSpPr>
        <p:spPr>
          <a:xfrm>
            <a:off x="7564874" y="3980855"/>
            <a:ext cx="6279356"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Activités de service et de divertissement :</a:t>
            </a:r>
            <a:endParaRPr lang="en-US" sz="1550" dirty="0"/>
          </a:p>
        </p:txBody>
      </p:sp>
      <p:sp>
        <p:nvSpPr>
          <p:cNvPr id="11" name="Text 9"/>
          <p:cNvSpPr/>
          <p:nvPr/>
        </p:nvSpPr>
        <p:spPr>
          <a:xfrm>
            <a:off x="7564874" y="4476988"/>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Agences de voyage</a:t>
            </a:r>
            <a:endParaRPr lang="en-US" sz="1550" dirty="0"/>
          </a:p>
        </p:txBody>
      </p:sp>
      <p:sp>
        <p:nvSpPr>
          <p:cNvPr id="12" name="Text 10"/>
          <p:cNvSpPr/>
          <p:nvPr/>
        </p:nvSpPr>
        <p:spPr>
          <a:xfrm>
            <a:off x="7564874" y="4863941"/>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Bureaux d'affaires</a:t>
            </a:r>
            <a:endParaRPr lang="en-US" sz="1550" dirty="0"/>
          </a:p>
        </p:txBody>
      </p:sp>
      <p:sp>
        <p:nvSpPr>
          <p:cNvPr id="13" name="Text 11"/>
          <p:cNvSpPr/>
          <p:nvPr/>
        </p:nvSpPr>
        <p:spPr>
          <a:xfrm>
            <a:off x="7564874" y="5250894"/>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Ventes aux enchères publiques</a:t>
            </a:r>
            <a:endParaRPr lang="en-US" sz="1550" dirty="0"/>
          </a:p>
        </p:txBody>
      </p:sp>
      <p:sp>
        <p:nvSpPr>
          <p:cNvPr id="14" name="Text 12"/>
          <p:cNvSpPr/>
          <p:nvPr/>
        </p:nvSpPr>
        <p:spPr>
          <a:xfrm>
            <a:off x="7564874" y="5637848"/>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Spectacles publics</a:t>
            </a:r>
            <a:endParaRPr lang="en-US" sz="15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793790" y="1828919"/>
            <a:ext cx="9933623"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2. Extensions Jurisprudentielles</a:t>
            </a:r>
            <a:endParaRPr lang="en-US" sz="3900" dirty="0"/>
          </a:p>
        </p:txBody>
      </p:sp>
      <p:sp>
        <p:nvSpPr>
          <p:cNvPr id="3" name="Shape 1"/>
          <p:cNvSpPr/>
          <p:nvPr/>
        </p:nvSpPr>
        <p:spPr>
          <a:xfrm>
            <a:off x="793790" y="2746653"/>
            <a:ext cx="6422231" cy="3653909"/>
          </a:xfrm>
          <a:prstGeom prst="roundRect">
            <a:avLst>
              <a:gd name="adj" fmla="val 2281"/>
            </a:avLst>
          </a:prstGeom>
          <a:solidFill>
            <a:srgbClr val="D6F5EE"/>
          </a:solidFill>
          <a:ln w="7620">
            <a:solidFill>
              <a:srgbClr val="BCDBD4"/>
            </a:solidFill>
            <a:prstDash val="solid"/>
          </a:ln>
        </p:spPr>
      </p:sp>
      <p:sp>
        <p:nvSpPr>
          <p:cNvPr id="4" name="Shape 2"/>
          <p:cNvSpPr/>
          <p:nvPr/>
        </p:nvSpPr>
        <p:spPr>
          <a:xfrm>
            <a:off x="999768" y="2952631"/>
            <a:ext cx="595313" cy="595313"/>
          </a:xfrm>
          <a:prstGeom prst="roundRect">
            <a:avLst>
              <a:gd name="adj" fmla="val 15358451"/>
            </a:avLst>
          </a:prstGeom>
          <a:solidFill>
            <a:srgbClr val="26A688"/>
          </a:solidFill>
          <a:ln/>
        </p:spPr>
      </p:sp>
      <p:pic>
        <p:nvPicPr>
          <p:cNvPr id="5" name="Image 0" descr="preencoded.png">    </p:cNvPr>
          <p:cNvPicPr>
            <a:picLocks noChangeAspect="1"/>
          </p:cNvPicPr>
          <p:nvPr/>
        </p:nvPicPr>
        <p:blipFill>
          <a:blip r:embed="rId1"/>
          <a:stretch>
            <a:fillRect/>
          </a:stretch>
        </p:blipFill>
        <p:spPr>
          <a:xfrm>
            <a:off x="1163479" y="3082766"/>
            <a:ext cx="267891" cy="334923"/>
          </a:xfrm>
          <a:prstGeom prst="rect">
            <a:avLst/>
          </a:prstGeom>
        </p:spPr>
      </p:pic>
      <p:sp>
        <p:nvSpPr>
          <p:cNvPr id="6" name="Text 3"/>
          <p:cNvSpPr/>
          <p:nvPr/>
        </p:nvSpPr>
        <p:spPr>
          <a:xfrm>
            <a:off x="999768" y="3746302"/>
            <a:ext cx="3833693"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Entreprises d'Assurance</a:t>
            </a:r>
            <a:endParaRPr lang="en-US" sz="1950" dirty="0"/>
          </a:p>
        </p:txBody>
      </p:sp>
      <p:sp>
        <p:nvSpPr>
          <p:cNvPr id="7" name="Text 4"/>
          <p:cNvSpPr/>
          <p:nvPr/>
        </p:nvSpPr>
        <p:spPr>
          <a:xfrm>
            <a:off x="999768" y="4175522"/>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Qualification commerciale sous condition d'objectif spéculatif (Civ. 5 février 1894)</a:t>
            </a:r>
            <a:endParaRPr lang="en-US" sz="1550" dirty="0"/>
          </a:p>
        </p:txBody>
      </p:sp>
      <p:sp>
        <p:nvSpPr>
          <p:cNvPr id="8" name="Shape 5"/>
          <p:cNvSpPr/>
          <p:nvPr/>
        </p:nvSpPr>
        <p:spPr>
          <a:xfrm>
            <a:off x="999768" y="5033843"/>
            <a:ext cx="6010275" cy="1160740"/>
          </a:xfrm>
          <a:prstGeom prst="roundRect">
            <a:avLst>
              <a:gd name="adj" fmla="val 7182"/>
            </a:avLst>
          </a:prstGeom>
          <a:solidFill>
            <a:srgbClr val="FCF2B5"/>
          </a:solidFill>
          <a:ln/>
        </p:spPr>
      </p:sp>
      <p:pic>
        <p:nvPicPr>
          <p:cNvPr id="9" name="Image 1" descr="preencoded.png">    </p:cNvPr>
          <p:cNvPicPr>
            <a:picLocks noChangeAspect="1"/>
          </p:cNvPicPr>
          <p:nvPr/>
        </p:nvPicPr>
        <p:blipFill>
          <a:blip r:embed="rId2"/>
          <a:stretch>
            <a:fillRect/>
          </a:stretch>
        </p:blipFill>
        <p:spPr>
          <a:xfrm>
            <a:off x="1198126" y="5336738"/>
            <a:ext cx="248007" cy="198358"/>
          </a:xfrm>
          <a:prstGeom prst="rect">
            <a:avLst/>
          </a:prstGeom>
        </p:spPr>
      </p:pic>
      <p:sp>
        <p:nvSpPr>
          <p:cNvPr id="10" name="Text 6"/>
          <p:cNvSpPr/>
          <p:nvPr/>
        </p:nvSpPr>
        <p:spPr>
          <a:xfrm>
            <a:off x="1644491" y="5281732"/>
            <a:ext cx="5167193" cy="635079"/>
          </a:xfrm>
          <a:prstGeom prst="rect">
            <a:avLst/>
          </a:prstGeom>
          <a:noFill/>
          <a:ln/>
        </p:spPr>
        <p:txBody>
          <a:bodyPr wrap="square" lIns="0" tIns="0" rIns="0" bIns="0" rtlCol="0" anchor="t"/>
          <a:lstStyle/>
          <a:p>
            <a:pPr algn="l" indent="0" marL="0">
              <a:lnSpc>
                <a:spcPts val="2500"/>
              </a:lnSpc>
              <a:buNone/>
            </a:pPr>
            <a:r>
              <a:rPr lang="en-US" sz="1550" dirty="0">
                <a:solidFill>
                  <a:srgbClr val="000000"/>
                </a:solidFill>
                <a:latin typeface="Open Sans" pitchFamily="34" charset="0"/>
                <a:ea typeface="Open Sans" pitchFamily="34" charset="-122"/>
                <a:cs typeface="Open Sans" pitchFamily="34" charset="-120"/>
              </a:rPr>
              <a:t>Exclusion des assurances mutualistes non spéculatives (Civ. 1re 22 oct. 1996)</a:t>
            </a:r>
            <a:endParaRPr lang="en-US" sz="1550" dirty="0"/>
          </a:p>
        </p:txBody>
      </p:sp>
      <p:sp>
        <p:nvSpPr>
          <p:cNvPr id="11" name="Shape 7"/>
          <p:cNvSpPr/>
          <p:nvPr/>
        </p:nvSpPr>
        <p:spPr>
          <a:xfrm>
            <a:off x="7414379" y="2746653"/>
            <a:ext cx="6422231" cy="3653909"/>
          </a:xfrm>
          <a:prstGeom prst="roundRect">
            <a:avLst>
              <a:gd name="adj" fmla="val 2281"/>
            </a:avLst>
          </a:prstGeom>
          <a:solidFill>
            <a:srgbClr val="D6F5EE"/>
          </a:solidFill>
          <a:ln w="7620">
            <a:solidFill>
              <a:srgbClr val="BCDBD4"/>
            </a:solidFill>
            <a:prstDash val="solid"/>
          </a:ln>
        </p:spPr>
      </p:sp>
      <p:sp>
        <p:nvSpPr>
          <p:cNvPr id="12" name="Shape 8"/>
          <p:cNvSpPr/>
          <p:nvPr/>
        </p:nvSpPr>
        <p:spPr>
          <a:xfrm>
            <a:off x="7620357" y="2952631"/>
            <a:ext cx="595313" cy="595313"/>
          </a:xfrm>
          <a:prstGeom prst="roundRect">
            <a:avLst>
              <a:gd name="adj" fmla="val 15358451"/>
            </a:avLst>
          </a:prstGeom>
          <a:solidFill>
            <a:srgbClr val="26A688"/>
          </a:solidFill>
          <a:ln/>
        </p:spPr>
      </p:sp>
      <p:pic>
        <p:nvPicPr>
          <p:cNvPr id="13" name="Image 2" descr="preencoded.png">    </p:cNvPr>
          <p:cNvPicPr>
            <a:picLocks noChangeAspect="1"/>
          </p:cNvPicPr>
          <p:nvPr/>
        </p:nvPicPr>
        <p:blipFill>
          <a:blip r:embed="rId3"/>
          <a:stretch>
            <a:fillRect/>
          </a:stretch>
        </p:blipFill>
        <p:spPr>
          <a:xfrm>
            <a:off x="7784068" y="3082766"/>
            <a:ext cx="267891" cy="334923"/>
          </a:xfrm>
          <a:prstGeom prst="rect">
            <a:avLst/>
          </a:prstGeom>
        </p:spPr>
      </p:pic>
      <p:sp>
        <p:nvSpPr>
          <p:cNvPr id="14" name="Text 9"/>
          <p:cNvSpPr/>
          <p:nvPr/>
        </p:nvSpPr>
        <p:spPr>
          <a:xfrm>
            <a:off x="7620357" y="3746302"/>
            <a:ext cx="3447098"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Exploitation d'Œuvres</a:t>
            </a:r>
            <a:endParaRPr lang="en-US" sz="1950" dirty="0"/>
          </a:p>
        </p:txBody>
      </p:sp>
      <p:sp>
        <p:nvSpPr>
          <p:cNvPr id="15" name="Text 10"/>
          <p:cNvSpPr/>
          <p:nvPr/>
        </p:nvSpPr>
        <p:spPr>
          <a:xfrm>
            <a:off x="7620357" y="4175522"/>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Entreprises d'exploitation d'œuvres de l'esprit d'autrui sans production directe</a:t>
            </a:r>
            <a:endParaRPr lang="en-US" sz="1550" dirty="0"/>
          </a:p>
        </p:txBody>
      </p:sp>
      <p:sp>
        <p:nvSpPr>
          <p:cNvPr id="16" name="Text 11"/>
          <p:cNvSpPr/>
          <p:nvPr/>
        </p:nvSpPr>
        <p:spPr>
          <a:xfrm>
            <a:off x="7620357" y="4929664"/>
            <a:ext cx="6010275"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Presse et édition</a:t>
            </a:r>
            <a:endParaRPr lang="en-US" sz="1550" dirty="0"/>
          </a:p>
        </p:txBody>
      </p:sp>
      <p:sp>
        <p:nvSpPr>
          <p:cNvPr id="17" name="Text 12"/>
          <p:cNvSpPr/>
          <p:nvPr/>
        </p:nvSpPr>
        <p:spPr>
          <a:xfrm>
            <a:off x="7620357" y="5316617"/>
            <a:ext cx="6010275"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Distribution culturelle</a:t>
            </a:r>
            <a:endParaRPr lang="en-US" sz="15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793790" y="3338393"/>
            <a:ext cx="12134969"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II. Les Actes de Commerce par la Forme</a:t>
            </a:r>
            <a:endParaRPr lang="en-US" sz="3900" dirty="0"/>
          </a:p>
        </p:txBody>
      </p:sp>
      <p:sp>
        <p:nvSpPr>
          <p:cNvPr id="3" name="Text 1"/>
          <p:cNvSpPr/>
          <p:nvPr/>
        </p:nvSpPr>
        <p:spPr>
          <a:xfrm>
            <a:off x="793790" y="4256127"/>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Ces actes acquièrent leur nature commerciale exclusivement en raison de leur forme juridique, indépendamment de leur objet ou de la qualité de la personne qui les accomplit.</a:t>
            </a:r>
            <a:endParaRPr lang="en-US" sz="15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792361" y="544711"/>
            <a:ext cx="7070765" cy="619125"/>
          </a:xfrm>
          <a:prstGeom prst="rect">
            <a:avLst/>
          </a:prstGeom>
          <a:noFill/>
          <a:ln/>
        </p:spPr>
        <p:txBody>
          <a:bodyPr wrap="none" lIns="0" tIns="0" rIns="0" bIns="0" rtlCol="0" anchor="t"/>
          <a:lstStyle/>
          <a:p>
            <a:pPr algn="l" indent="0" marL="0">
              <a:lnSpc>
                <a:spcPts val="4850"/>
              </a:lnSpc>
              <a:buNone/>
            </a:pPr>
            <a:r>
              <a:rPr lang="en-US" sz="3850" b="1" dirty="0">
                <a:solidFill>
                  <a:srgbClr val="333F70"/>
                </a:solidFill>
                <a:latin typeface="Unbounded Bold" pitchFamily="34" charset="0"/>
                <a:ea typeface="Unbounded Bold" pitchFamily="34" charset="-122"/>
                <a:cs typeface="Unbounded Bold" pitchFamily="34" charset="-120"/>
              </a:rPr>
              <a:t>A) La Lettre de Change</a:t>
            </a:r>
            <a:endParaRPr lang="en-US" sz="3850" dirty="0"/>
          </a:p>
        </p:txBody>
      </p:sp>
      <p:sp>
        <p:nvSpPr>
          <p:cNvPr id="3" name="Text 1"/>
          <p:cNvSpPr/>
          <p:nvPr/>
        </p:nvSpPr>
        <p:spPr>
          <a:xfrm>
            <a:off x="792361" y="1658898"/>
            <a:ext cx="3792022" cy="309563"/>
          </a:xfrm>
          <a:prstGeom prst="rect">
            <a:avLst/>
          </a:prstGeom>
          <a:noFill/>
          <a:ln/>
        </p:spPr>
        <p:txBody>
          <a:bodyPr wrap="none" lIns="0" tIns="0" rIns="0" bIns="0" rtlCol="0" anchor="t"/>
          <a:lstStyle/>
          <a:p>
            <a:pPr algn="l" indent="0" marL="0">
              <a:lnSpc>
                <a:spcPts val="2400"/>
              </a:lnSpc>
              <a:buNone/>
            </a:pPr>
            <a:r>
              <a:rPr lang="en-US" sz="1900" b="1" dirty="0">
                <a:solidFill>
                  <a:srgbClr val="333F70"/>
                </a:solidFill>
                <a:latin typeface="Unbounded Bold" pitchFamily="34" charset="0"/>
                <a:ea typeface="Unbounded Bold" pitchFamily="34" charset="-122"/>
                <a:cs typeface="Unbounded Bold" pitchFamily="34" charset="-120"/>
              </a:rPr>
              <a:t>Définition et Mécanisme</a:t>
            </a:r>
            <a:endParaRPr lang="en-US" sz="1900" dirty="0"/>
          </a:p>
        </p:txBody>
      </p:sp>
      <p:sp>
        <p:nvSpPr>
          <p:cNvPr id="4" name="Text 2"/>
          <p:cNvSpPr/>
          <p:nvPr/>
        </p:nvSpPr>
        <p:spPr>
          <a:xfrm>
            <a:off x="792361" y="2166461"/>
            <a:ext cx="8310562" cy="316944"/>
          </a:xfrm>
          <a:prstGeom prst="rect">
            <a:avLst/>
          </a:prstGeom>
          <a:noFill/>
          <a:ln/>
        </p:spPr>
        <p:txBody>
          <a:bodyPr wrap="none" lIns="0" tIns="0" rIns="0" bIns="0" rtlCol="0" anchor="t"/>
          <a:lstStyle/>
          <a:p>
            <a:pPr algn="l" indent="0" marL="0">
              <a:lnSpc>
                <a:spcPts val="2450"/>
              </a:lnSpc>
              <a:buNone/>
            </a:pPr>
            <a:r>
              <a:rPr lang="en-US" sz="1550" dirty="0">
                <a:solidFill>
                  <a:srgbClr val="333F70"/>
                </a:solidFill>
                <a:latin typeface="Open Sans" pitchFamily="34" charset="0"/>
                <a:ea typeface="Open Sans" pitchFamily="34" charset="-122"/>
                <a:cs typeface="Open Sans" pitchFamily="34" charset="-120"/>
              </a:rPr>
              <a:t>La lettre de change (ou traite) est un acte écrit par lequel :</a:t>
            </a:r>
            <a:endParaRPr lang="en-US" sz="1550" dirty="0"/>
          </a:p>
        </p:txBody>
      </p:sp>
      <p:sp>
        <p:nvSpPr>
          <p:cNvPr id="5" name="Text 3"/>
          <p:cNvSpPr/>
          <p:nvPr/>
        </p:nvSpPr>
        <p:spPr>
          <a:xfrm>
            <a:off x="792361" y="2706172"/>
            <a:ext cx="198001" cy="247531"/>
          </a:xfrm>
          <a:prstGeom prst="rect">
            <a:avLst/>
          </a:prstGeom>
          <a:noFill/>
          <a:ln/>
        </p:spPr>
        <p:txBody>
          <a:bodyPr wrap="none" lIns="0" tIns="0" rIns="0" bIns="0" rtlCol="0" anchor="t"/>
          <a:lstStyle/>
          <a:p>
            <a:pPr algn="l" indent="0" marL="0">
              <a:lnSpc>
                <a:spcPts val="2450"/>
              </a:lnSpc>
              <a:buNone/>
            </a:pPr>
            <a:r>
              <a:rPr lang="en-US" sz="1550" dirty="0">
                <a:solidFill>
                  <a:srgbClr val="333F70"/>
                </a:solidFill>
                <a:latin typeface="Unbounded Light" pitchFamily="34" charset="0"/>
                <a:ea typeface="Unbounded Light" pitchFamily="34" charset="-122"/>
                <a:cs typeface="Unbounded Light" pitchFamily="34" charset="-120"/>
              </a:rPr>
              <a:t>01</a:t>
            </a:r>
            <a:endParaRPr lang="en-US" sz="1550" dirty="0"/>
          </a:p>
        </p:txBody>
      </p:sp>
      <p:sp>
        <p:nvSpPr>
          <p:cNvPr id="6" name="Shape 4"/>
          <p:cNvSpPr/>
          <p:nvPr/>
        </p:nvSpPr>
        <p:spPr>
          <a:xfrm>
            <a:off x="792361" y="3019782"/>
            <a:ext cx="4056221" cy="22860"/>
          </a:xfrm>
          <a:prstGeom prst="rect">
            <a:avLst/>
          </a:prstGeom>
          <a:solidFill>
            <a:srgbClr val="26A688"/>
          </a:solidFill>
          <a:ln/>
        </p:spPr>
      </p:sp>
      <p:sp>
        <p:nvSpPr>
          <p:cNvPr id="7" name="Text 5"/>
          <p:cNvSpPr/>
          <p:nvPr/>
        </p:nvSpPr>
        <p:spPr>
          <a:xfrm>
            <a:off x="792361" y="3164443"/>
            <a:ext cx="2476262" cy="309563"/>
          </a:xfrm>
          <a:prstGeom prst="rect">
            <a:avLst/>
          </a:prstGeom>
          <a:noFill/>
          <a:ln/>
        </p:spPr>
        <p:txBody>
          <a:bodyPr wrap="none" lIns="0" tIns="0" rIns="0" bIns="0" rtlCol="0" anchor="t"/>
          <a:lstStyle/>
          <a:p>
            <a:pPr algn="l" indent="0" marL="0">
              <a:lnSpc>
                <a:spcPts val="2400"/>
              </a:lnSpc>
              <a:buNone/>
            </a:pPr>
            <a:r>
              <a:rPr lang="en-US" sz="1900" b="1" dirty="0">
                <a:solidFill>
                  <a:srgbClr val="333F70"/>
                </a:solidFill>
                <a:latin typeface="Unbounded Bold" pitchFamily="34" charset="0"/>
                <a:ea typeface="Unbounded Bold" pitchFamily="34" charset="-122"/>
                <a:cs typeface="Unbounded Bold" pitchFamily="34" charset="-120"/>
              </a:rPr>
              <a:t>Le Tireur</a:t>
            </a:r>
            <a:endParaRPr lang="en-US" sz="1900" dirty="0"/>
          </a:p>
        </p:txBody>
      </p:sp>
      <p:sp>
        <p:nvSpPr>
          <p:cNvPr id="8" name="Text 6"/>
          <p:cNvSpPr/>
          <p:nvPr/>
        </p:nvSpPr>
        <p:spPr>
          <a:xfrm>
            <a:off x="792361" y="3672007"/>
            <a:ext cx="4056221" cy="633889"/>
          </a:xfrm>
          <a:prstGeom prst="rect">
            <a:avLst/>
          </a:prstGeom>
          <a:noFill/>
          <a:ln/>
        </p:spPr>
        <p:txBody>
          <a:bodyPr wrap="square" lIns="0" tIns="0" rIns="0" bIns="0" rtlCol="0" anchor="t"/>
          <a:lstStyle/>
          <a:p>
            <a:pPr algn="l" indent="0" marL="0">
              <a:lnSpc>
                <a:spcPts val="2450"/>
              </a:lnSpc>
              <a:buNone/>
            </a:pPr>
            <a:r>
              <a:rPr lang="en-US" sz="1550" dirty="0">
                <a:solidFill>
                  <a:srgbClr val="333F70"/>
                </a:solidFill>
                <a:latin typeface="Open Sans" pitchFamily="34" charset="0"/>
                <a:ea typeface="Open Sans" pitchFamily="34" charset="-122"/>
                <a:cs typeface="Open Sans" pitchFamily="34" charset="-120"/>
              </a:rPr>
              <a:t>Créancier d'origine qui émet l'ordre de paiement</a:t>
            </a:r>
            <a:endParaRPr lang="en-US" sz="1550" dirty="0"/>
          </a:p>
        </p:txBody>
      </p:sp>
      <p:sp>
        <p:nvSpPr>
          <p:cNvPr id="9" name="Text 7"/>
          <p:cNvSpPr/>
          <p:nvPr/>
        </p:nvSpPr>
        <p:spPr>
          <a:xfrm>
            <a:off x="5046583" y="2706172"/>
            <a:ext cx="198001" cy="247531"/>
          </a:xfrm>
          <a:prstGeom prst="rect">
            <a:avLst/>
          </a:prstGeom>
          <a:noFill/>
          <a:ln/>
        </p:spPr>
        <p:txBody>
          <a:bodyPr wrap="none" lIns="0" tIns="0" rIns="0" bIns="0" rtlCol="0" anchor="t"/>
          <a:lstStyle/>
          <a:p>
            <a:pPr algn="l" indent="0" marL="0">
              <a:lnSpc>
                <a:spcPts val="2450"/>
              </a:lnSpc>
              <a:buNone/>
            </a:pPr>
            <a:r>
              <a:rPr lang="en-US" sz="1550" dirty="0">
                <a:solidFill>
                  <a:srgbClr val="333F70"/>
                </a:solidFill>
                <a:latin typeface="Unbounded Light" pitchFamily="34" charset="0"/>
                <a:ea typeface="Unbounded Light" pitchFamily="34" charset="-122"/>
                <a:cs typeface="Unbounded Light" pitchFamily="34" charset="-120"/>
              </a:rPr>
              <a:t>02</a:t>
            </a:r>
            <a:endParaRPr lang="en-US" sz="1550" dirty="0"/>
          </a:p>
        </p:txBody>
      </p:sp>
      <p:sp>
        <p:nvSpPr>
          <p:cNvPr id="10" name="Shape 8"/>
          <p:cNvSpPr/>
          <p:nvPr/>
        </p:nvSpPr>
        <p:spPr>
          <a:xfrm>
            <a:off x="5046583" y="3019782"/>
            <a:ext cx="4056340" cy="22860"/>
          </a:xfrm>
          <a:prstGeom prst="rect">
            <a:avLst/>
          </a:prstGeom>
          <a:solidFill>
            <a:srgbClr val="26A688"/>
          </a:solidFill>
          <a:ln/>
        </p:spPr>
      </p:sp>
      <p:sp>
        <p:nvSpPr>
          <p:cNvPr id="11" name="Text 9"/>
          <p:cNvSpPr/>
          <p:nvPr/>
        </p:nvSpPr>
        <p:spPr>
          <a:xfrm>
            <a:off x="5046583" y="3164443"/>
            <a:ext cx="2476262" cy="309563"/>
          </a:xfrm>
          <a:prstGeom prst="rect">
            <a:avLst/>
          </a:prstGeom>
          <a:noFill/>
          <a:ln/>
        </p:spPr>
        <p:txBody>
          <a:bodyPr wrap="none" lIns="0" tIns="0" rIns="0" bIns="0" rtlCol="0" anchor="t"/>
          <a:lstStyle/>
          <a:p>
            <a:pPr algn="l" indent="0" marL="0">
              <a:lnSpc>
                <a:spcPts val="2400"/>
              </a:lnSpc>
              <a:buNone/>
            </a:pPr>
            <a:r>
              <a:rPr lang="en-US" sz="1900" b="1" dirty="0">
                <a:solidFill>
                  <a:srgbClr val="333F70"/>
                </a:solidFill>
                <a:latin typeface="Unbounded Bold" pitchFamily="34" charset="0"/>
                <a:ea typeface="Unbounded Bold" pitchFamily="34" charset="-122"/>
                <a:cs typeface="Unbounded Bold" pitchFamily="34" charset="-120"/>
              </a:rPr>
              <a:t>Le Tiré</a:t>
            </a:r>
            <a:endParaRPr lang="en-US" sz="1900" dirty="0"/>
          </a:p>
        </p:txBody>
      </p:sp>
      <p:sp>
        <p:nvSpPr>
          <p:cNvPr id="12" name="Text 10"/>
          <p:cNvSpPr/>
          <p:nvPr/>
        </p:nvSpPr>
        <p:spPr>
          <a:xfrm>
            <a:off x="5046583" y="3672007"/>
            <a:ext cx="4056340" cy="316944"/>
          </a:xfrm>
          <a:prstGeom prst="rect">
            <a:avLst/>
          </a:prstGeom>
          <a:noFill/>
          <a:ln/>
        </p:spPr>
        <p:txBody>
          <a:bodyPr wrap="none" lIns="0" tIns="0" rIns="0" bIns="0" rtlCol="0" anchor="t"/>
          <a:lstStyle/>
          <a:p>
            <a:pPr algn="l" indent="0" marL="0">
              <a:lnSpc>
                <a:spcPts val="2450"/>
              </a:lnSpc>
              <a:buNone/>
            </a:pPr>
            <a:r>
              <a:rPr lang="en-US" sz="1550" dirty="0">
                <a:solidFill>
                  <a:srgbClr val="333F70"/>
                </a:solidFill>
                <a:latin typeface="Open Sans" pitchFamily="34" charset="0"/>
                <a:ea typeface="Open Sans" pitchFamily="34" charset="-122"/>
                <a:cs typeface="Open Sans" pitchFamily="34" charset="-120"/>
              </a:rPr>
              <a:t>Débiteur qui reçoit l'ordre de payer</a:t>
            </a:r>
            <a:endParaRPr lang="en-US" sz="1550" dirty="0"/>
          </a:p>
        </p:txBody>
      </p:sp>
      <p:sp>
        <p:nvSpPr>
          <p:cNvPr id="13" name="Text 11"/>
          <p:cNvSpPr/>
          <p:nvPr/>
        </p:nvSpPr>
        <p:spPr>
          <a:xfrm>
            <a:off x="792361" y="4652367"/>
            <a:ext cx="198001" cy="247531"/>
          </a:xfrm>
          <a:prstGeom prst="rect">
            <a:avLst/>
          </a:prstGeom>
          <a:noFill/>
          <a:ln/>
        </p:spPr>
        <p:txBody>
          <a:bodyPr wrap="none" lIns="0" tIns="0" rIns="0" bIns="0" rtlCol="0" anchor="t"/>
          <a:lstStyle/>
          <a:p>
            <a:pPr algn="l" indent="0" marL="0">
              <a:lnSpc>
                <a:spcPts val="2450"/>
              </a:lnSpc>
              <a:buNone/>
            </a:pPr>
            <a:r>
              <a:rPr lang="en-US" sz="1550" dirty="0">
                <a:solidFill>
                  <a:srgbClr val="333F70"/>
                </a:solidFill>
                <a:latin typeface="Unbounded Light" pitchFamily="34" charset="0"/>
                <a:ea typeface="Unbounded Light" pitchFamily="34" charset="-122"/>
                <a:cs typeface="Unbounded Light" pitchFamily="34" charset="-120"/>
              </a:rPr>
              <a:t>03</a:t>
            </a:r>
            <a:endParaRPr lang="en-US" sz="1550" dirty="0"/>
          </a:p>
        </p:txBody>
      </p:sp>
      <p:sp>
        <p:nvSpPr>
          <p:cNvPr id="14" name="Shape 12"/>
          <p:cNvSpPr/>
          <p:nvPr/>
        </p:nvSpPr>
        <p:spPr>
          <a:xfrm>
            <a:off x="792361" y="4965978"/>
            <a:ext cx="8310562" cy="22860"/>
          </a:xfrm>
          <a:prstGeom prst="rect">
            <a:avLst/>
          </a:prstGeom>
          <a:solidFill>
            <a:srgbClr val="26A688"/>
          </a:solidFill>
          <a:ln/>
        </p:spPr>
      </p:sp>
      <p:sp>
        <p:nvSpPr>
          <p:cNvPr id="15" name="Text 13"/>
          <p:cNvSpPr/>
          <p:nvPr/>
        </p:nvSpPr>
        <p:spPr>
          <a:xfrm>
            <a:off x="792361" y="5110639"/>
            <a:ext cx="2476262" cy="309563"/>
          </a:xfrm>
          <a:prstGeom prst="rect">
            <a:avLst/>
          </a:prstGeom>
          <a:noFill/>
          <a:ln/>
        </p:spPr>
        <p:txBody>
          <a:bodyPr wrap="none" lIns="0" tIns="0" rIns="0" bIns="0" rtlCol="0" anchor="t"/>
          <a:lstStyle/>
          <a:p>
            <a:pPr algn="l" indent="0" marL="0">
              <a:lnSpc>
                <a:spcPts val="2400"/>
              </a:lnSpc>
              <a:buNone/>
            </a:pPr>
            <a:r>
              <a:rPr lang="en-US" sz="1900" b="1" dirty="0">
                <a:solidFill>
                  <a:srgbClr val="333F70"/>
                </a:solidFill>
                <a:latin typeface="Unbounded Bold" pitchFamily="34" charset="0"/>
                <a:ea typeface="Unbounded Bold" pitchFamily="34" charset="-122"/>
                <a:cs typeface="Unbounded Bold" pitchFamily="34" charset="-120"/>
              </a:rPr>
              <a:t>Le Bénéficiaire</a:t>
            </a:r>
            <a:endParaRPr lang="en-US" sz="1900" dirty="0"/>
          </a:p>
        </p:txBody>
      </p:sp>
      <p:sp>
        <p:nvSpPr>
          <p:cNvPr id="16" name="Text 14"/>
          <p:cNvSpPr/>
          <p:nvPr/>
        </p:nvSpPr>
        <p:spPr>
          <a:xfrm>
            <a:off x="792361" y="5618202"/>
            <a:ext cx="8310562" cy="316944"/>
          </a:xfrm>
          <a:prstGeom prst="rect">
            <a:avLst/>
          </a:prstGeom>
          <a:noFill/>
          <a:ln/>
        </p:spPr>
        <p:txBody>
          <a:bodyPr wrap="none" lIns="0" tIns="0" rIns="0" bIns="0" rtlCol="0" anchor="t"/>
          <a:lstStyle/>
          <a:p>
            <a:pPr algn="l" indent="0" marL="0">
              <a:lnSpc>
                <a:spcPts val="2450"/>
              </a:lnSpc>
              <a:buNone/>
            </a:pPr>
            <a:r>
              <a:rPr lang="en-US" sz="1550" dirty="0">
                <a:solidFill>
                  <a:srgbClr val="333F70"/>
                </a:solidFill>
                <a:latin typeface="Open Sans" pitchFamily="34" charset="0"/>
                <a:ea typeface="Open Sans" pitchFamily="34" charset="-122"/>
                <a:cs typeface="Open Sans" pitchFamily="34" charset="-120"/>
              </a:rPr>
              <a:t>Personne qui recevra le paiement à l'échéance</a:t>
            </a:r>
            <a:endParaRPr lang="en-US" sz="1550" dirty="0"/>
          </a:p>
        </p:txBody>
      </p:sp>
      <p:pic>
        <p:nvPicPr>
          <p:cNvPr id="17" name="Image 0" descr="preencoded.png">    </p:cNvPr>
          <p:cNvPicPr>
            <a:picLocks noChangeAspect="1"/>
          </p:cNvPicPr>
          <p:nvPr/>
        </p:nvPicPr>
        <p:blipFill>
          <a:blip r:embed="rId1"/>
          <a:stretch>
            <a:fillRect/>
          </a:stretch>
        </p:blipFill>
        <p:spPr>
          <a:xfrm>
            <a:off x="9593699" y="1683663"/>
            <a:ext cx="4251841" cy="4251841"/>
          </a:xfrm>
          <a:prstGeom prst="rect">
            <a:avLst/>
          </a:prstGeom>
        </p:spPr>
      </p:pic>
      <p:sp>
        <p:nvSpPr>
          <p:cNvPr id="18" name="Shape 15"/>
          <p:cNvSpPr/>
          <p:nvPr/>
        </p:nvSpPr>
        <p:spPr>
          <a:xfrm>
            <a:off x="792361" y="6529149"/>
            <a:ext cx="13045678" cy="1158478"/>
          </a:xfrm>
          <a:prstGeom prst="roundRect">
            <a:avLst>
              <a:gd name="adj" fmla="val 7182"/>
            </a:avLst>
          </a:prstGeom>
          <a:solidFill>
            <a:srgbClr val="B6D6FC"/>
          </a:solidFill>
          <a:ln/>
        </p:spPr>
      </p:sp>
      <p:pic>
        <p:nvPicPr>
          <p:cNvPr id="19" name="Image 1" descr="preencoded.png">    </p:cNvPr>
          <p:cNvPicPr>
            <a:picLocks noChangeAspect="1"/>
          </p:cNvPicPr>
          <p:nvPr/>
        </p:nvPicPr>
        <p:blipFill>
          <a:blip r:embed="rId2"/>
          <a:stretch>
            <a:fillRect/>
          </a:stretch>
        </p:blipFill>
        <p:spPr>
          <a:xfrm>
            <a:off x="990362" y="6831806"/>
            <a:ext cx="247531" cy="198001"/>
          </a:xfrm>
          <a:prstGeom prst="rect">
            <a:avLst/>
          </a:prstGeom>
        </p:spPr>
      </p:pic>
      <p:sp>
        <p:nvSpPr>
          <p:cNvPr id="20" name="Text 16"/>
          <p:cNvSpPr/>
          <p:nvPr/>
        </p:nvSpPr>
        <p:spPr>
          <a:xfrm>
            <a:off x="1435894" y="6776561"/>
            <a:ext cx="12204144" cy="633889"/>
          </a:xfrm>
          <a:prstGeom prst="rect">
            <a:avLst/>
          </a:prstGeom>
          <a:noFill/>
          <a:ln/>
        </p:spPr>
        <p:txBody>
          <a:bodyPr wrap="square" lIns="0" tIns="0" rIns="0" bIns="0" rtlCol="0" anchor="t"/>
          <a:lstStyle/>
          <a:p>
            <a:pPr algn="l" indent="0" marL="0">
              <a:lnSpc>
                <a:spcPts val="2450"/>
              </a:lnSpc>
              <a:buNone/>
            </a:pPr>
            <a:r>
              <a:rPr lang="en-US" sz="1550" dirty="0">
                <a:solidFill>
                  <a:srgbClr val="000000"/>
                </a:solidFill>
                <a:latin typeface="Open Sans" pitchFamily="34" charset="0"/>
                <a:ea typeface="Open Sans" pitchFamily="34" charset="-122"/>
                <a:cs typeface="Open Sans" pitchFamily="34" charset="-120"/>
              </a:rPr>
              <a:t>La lettre de change est réputée commerciale quelle que soit la qualité des parties - leurs engagements deviennent de nature commerciale</a:t>
            </a:r>
            <a:endParaRPr lang="en-US" sz="15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80190" y="1581150"/>
            <a:ext cx="7556421" cy="1240155"/>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Limites de la Lettre de Change</a:t>
            </a:r>
            <a:endParaRPr lang="en-US" sz="3900" dirty="0"/>
          </a:p>
        </p:txBody>
      </p:sp>
      <p:sp>
        <p:nvSpPr>
          <p:cNvPr id="4" name="Shape 1"/>
          <p:cNvSpPr/>
          <p:nvPr/>
        </p:nvSpPr>
        <p:spPr>
          <a:xfrm>
            <a:off x="6280190" y="3118961"/>
            <a:ext cx="7556421" cy="1506736"/>
          </a:xfrm>
          <a:prstGeom prst="roundRect">
            <a:avLst>
              <a:gd name="adj" fmla="val 7282"/>
            </a:avLst>
          </a:prstGeom>
          <a:solidFill>
            <a:srgbClr val="FFFFFF"/>
          </a:solidFill>
          <a:ln w="22860">
            <a:solidFill>
              <a:srgbClr val="26A688"/>
            </a:solidFill>
            <a:prstDash val="solid"/>
          </a:ln>
        </p:spPr>
      </p:sp>
      <p:sp>
        <p:nvSpPr>
          <p:cNvPr id="5" name="Shape 2"/>
          <p:cNvSpPr/>
          <p:nvPr/>
        </p:nvSpPr>
        <p:spPr>
          <a:xfrm>
            <a:off x="6257330" y="3118961"/>
            <a:ext cx="91440" cy="1506736"/>
          </a:xfrm>
          <a:prstGeom prst="roundRect">
            <a:avLst>
              <a:gd name="adj" fmla="val 91163"/>
            </a:avLst>
          </a:prstGeom>
          <a:solidFill>
            <a:srgbClr val="26A688"/>
          </a:solidFill>
          <a:ln/>
        </p:spPr>
      </p:sp>
      <p:sp>
        <p:nvSpPr>
          <p:cNvPr id="6" name="Text 3"/>
          <p:cNvSpPr/>
          <p:nvPr/>
        </p:nvSpPr>
        <p:spPr>
          <a:xfrm>
            <a:off x="6569988" y="3340179"/>
            <a:ext cx="5136237"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Absence de Qualité Commerciale</a:t>
            </a:r>
            <a:endParaRPr lang="en-US" sz="1950" dirty="0"/>
          </a:p>
        </p:txBody>
      </p:sp>
      <p:sp>
        <p:nvSpPr>
          <p:cNvPr id="7" name="Text 4"/>
          <p:cNvSpPr/>
          <p:nvPr/>
        </p:nvSpPr>
        <p:spPr>
          <a:xfrm>
            <a:off x="6569988" y="3769400"/>
            <a:ext cx="7045404"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signature d'une lettre de change ne confère pas automatiquement la qualité de commerçant au signataire</a:t>
            </a:r>
            <a:endParaRPr lang="en-US" sz="1550" dirty="0"/>
          </a:p>
        </p:txBody>
      </p:sp>
      <p:sp>
        <p:nvSpPr>
          <p:cNvPr id="8" name="Shape 5"/>
          <p:cNvSpPr/>
          <p:nvPr/>
        </p:nvSpPr>
        <p:spPr>
          <a:xfrm>
            <a:off x="6280190" y="4824055"/>
            <a:ext cx="7556421" cy="1824276"/>
          </a:xfrm>
          <a:prstGeom prst="roundRect">
            <a:avLst>
              <a:gd name="adj" fmla="val 6015"/>
            </a:avLst>
          </a:prstGeom>
          <a:solidFill>
            <a:srgbClr val="FFFFFF"/>
          </a:solidFill>
          <a:ln w="22860">
            <a:solidFill>
              <a:srgbClr val="26A688"/>
            </a:solidFill>
            <a:prstDash val="solid"/>
          </a:ln>
        </p:spPr>
      </p:sp>
      <p:sp>
        <p:nvSpPr>
          <p:cNvPr id="9" name="Shape 6"/>
          <p:cNvSpPr/>
          <p:nvPr/>
        </p:nvSpPr>
        <p:spPr>
          <a:xfrm>
            <a:off x="6257330" y="4824055"/>
            <a:ext cx="91440" cy="1824276"/>
          </a:xfrm>
          <a:prstGeom prst="roundRect">
            <a:avLst>
              <a:gd name="adj" fmla="val 91163"/>
            </a:avLst>
          </a:prstGeom>
          <a:solidFill>
            <a:srgbClr val="26A688"/>
          </a:solidFill>
          <a:ln/>
        </p:spPr>
      </p:sp>
      <p:sp>
        <p:nvSpPr>
          <p:cNvPr id="10" name="Text 7"/>
          <p:cNvSpPr/>
          <p:nvPr/>
        </p:nvSpPr>
        <p:spPr>
          <a:xfrm>
            <a:off x="6569988" y="5045273"/>
            <a:ext cx="4647009"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Protection du Consommateur</a:t>
            </a:r>
            <a:endParaRPr lang="en-US" sz="1950" dirty="0"/>
          </a:p>
        </p:txBody>
      </p:sp>
      <p:sp>
        <p:nvSpPr>
          <p:cNvPr id="11" name="Text 8"/>
          <p:cNvSpPr/>
          <p:nvPr/>
        </p:nvSpPr>
        <p:spPr>
          <a:xfrm>
            <a:off x="6569988" y="5474494"/>
            <a:ext cx="7045404"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consommateur ne peut souscrire une lettre de change - cette souscription est frappée de nullité selon l'article L314-21 du Code de la consommation</a:t>
            </a:r>
            <a:endParaRPr lang="en-US" sz="155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138267" y="449342"/>
            <a:ext cx="7840266" cy="1018461"/>
          </a:xfrm>
          <a:prstGeom prst="rect">
            <a:avLst/>
          </a:prstGeom>
          <a:noFill/>
          <a:ln/>
        </p:spPr>
        <p:txBody>
          <a:bodyPr wrap="square" lIns="0" tIns="0" rIns="0" bIns="0" rtlCol="0" anchor="t"/>
          <a:lstStyle/>
          <a:p>
            <a:pPr algn="l" indent="0" marL="0">
              <a:lnSpc>
                <a:spcPts val="4000"/>
              </a:lnSpc>
              <a:buNone/>
            </a:pPr>
            <a:r>
              <a:rPr lang="en-US" sz="3200" b="1" dirty="0">
                <a:solidFill>
                  <a:srgbClr val="333F70"/>
                </a:solidFill>
                <a:latin typeface="Unbounded Bold" pitchFamily="34" charset="0"/>
                <a:ea typeface="Unbounded Bold" pitchFamily="34" charset="-122"/>
                <a:cs typeface="Unbounded Bold" pitchFamily="34" charset="-120"/>
              </a:rPr>
              <a:t>B) Les Sociétés Commerciales par la Forme</a:t>
            </a:r>
            <a:endParaRPr lang="en-US" sz="3200" dirty="0"/>
          </a:p>
        </p:txBody>
      </p:sp>
      <p:sp>
        <p:nvSpPr>
          <p:cNvPr id="4" name="Text 1"/>
          <p:cNvSpPr/>
          <p:nvPr/>
        </p:nvSpPr>
        <p:spPr>
          <a:xfrm>
            <a:off x="6382703" y="1895475"/>
            <a:ext cx="7595830" cy="1042988"/>
          </a:xfrm>
          <a:prstGeom prst="rect">
            <a:avLst/>
          </a:prstGeom>
          <a:noFill/>
          <a:ln/>
        </p:spPr>
        <p:txBody>
          <a:bodyPr wrap="square" lIns="0" tIns="0" rIns="0" bIns="0" rtlCol="0" anchor="t"/>
          <a:lstStyle/>
          <a:p>
            <a:pPr algn="l" indent="0" marL="0">
              <a:lnSpc>
                <a:spcPts val="2050"/>
              </a:lnSpc>
              <a:buNone/>
            </a:pPr>
            <a:r>
              <a:rPr lang="en-US" sz="1250" dirty="0">
                <a:solidFill>
                  <a:srgbClr val="333F70"/>
                </a:solidFill>
                <a:latin typeface="Open Sans" pitchFamily="34" charset="0"/>
                <a:ea typeface="Open Sans" pitchFamily="34" charset="-122"/>
                <a:cs typeface="Open Sans" pitchFamily="34" charset="-120"/>
              </a:rPr>
              <a:t>« Le caractère commercial d'une société est déterminé par sa forme ou par son objet. Sont commerciales à raison de leur forme et quel que soit leur objet, les sociétés en nom collectif, les sociétés en commandite simple, les sociétés à responsabilité limitée et les sociétés par actions. » - Article L210-1 du Code de commerce</a:t>
            </a:r>
            <a:endParaRPr lang="en-US" sz="1250" dirty="0"/>
          </a:p>
        </p:txBody>
      </p:sp>
      <p:sp>
        <p:nvSpPr>
          <p:cNvPr id="5" name="Shape 2"/>
          <p:cNvSpPr/>
          <p:nvPr/>
        </p:nvSpPr>
        <p:spPr>
          <a:xfrm>
            <a:off x="6138267" y="1712238"/>
            <a:ext cx="22860" cy="1409462"/>
          </a:xfrm>
          <a:prstGeom prst="rect">
            <a:avLst/>
          </a:prstGeom>
          <a:solidFill>
            <a:srgbClr val="26A688"/>
          </a:solidFill>
          <a:ln/>
        </p:spPr>
      </p:sp>
      <p:sp>
        <p:nvSpPr>
          <p:cNvPr id="6" name="Shape 3"/>
          <p:cNvSpPr/>
          <p:nvPr/>
        </p:nvSpPr>
        <p:spPr>
          <a:xfrm>
            <a:off x="6138267" y="3304937"/>
            <a:ext cx="7840266" cy="3770471"/>
          </a:xfrm>
          <a:prstGeom prst="roundRect">
            <a:avLst>
              <a:gd name="adj" fmla="val 1815"/>
            </a:avLst>
          </a:prstGeom>
          <a:solidFill>
            <a:srgbClr val="D6F5EE"/>
          </a:solidFill>
          <a:ln w="7620">
            <a:solidFill>
              <a:srgbClr val="BCDBD4"/>
            </a:solidFill>
            <a:prstDash val="solid"/>
          </a:ln>
        </p:spPr>
      </p:sp>
      <p:sp>
        <p:nvSpPr>
          <p:cNvPr id="7" name="Shape 4"/>
          <p:cNvSpPr/>
          <p:nvPr/>
        </p:nvSpPr>
        <p:spPr>
          <a:xfrm>
            <a:off x="6145887" y="3312557"/>
            <a:ext cx="7825026" cy="938808"/>
          </a:xfrm>
          <a:prstGeom prst="roundRect">
            <a:avLst>
              <a:gd name="adj" fmla="val 7291"/>
            </a:avLst>
          </a:prstGeom>
          <a:solidFill>
            <a:srgbClr val="D6F5EE"/>
          </a:solidFill>
          <a:ln/>
        </p:spPr>
      </p:sp>
      <p:sp>
        <p:nvSpPr>
          <p:cNvPr id="8" name="Text 5"/>
          <p:cNvSpPr/>
          <p:nvPr/>
        </p:nvSpPr>
        <p:spPr>
          <a:xfrm>
            <a:off x="6308765" y="3475434"/>
            <a:ext cx="2037040" cy="254556"/>
          </a:xfrm>
          <a:prstGeom prst="rect">
            <a:avLst/>
          </a:prstGeom>
          <a:noFill/>
          <a:ln/>
        </p:spPr>
        <p:txBody>
          <a:bodyPr wrap="none" lIns="0" tIns="0" rIns="0" bIns="0" rtlCol="0" anchor="t"/>
          <a:lstStyle/>
          <a:p>
            <a:pPr algn="l" indent="0" marL="0">
              <a:lnSpc>
                <a:spcPts val="2000"/>
              </a:lnSpc>
              <a:buNone/>
            </a:pPr>
            <a:r>
              <a:rPr lang="en-US" sz="1600" b="1" dirty="0">
                <a:solidFill>
                  <a:srgbClr val="333F70"/>
                </a:solidFill>
                <a:latin typeface="Unbounded Bold" pitchFamily="34" charset="0"/>
                <a:ea typeface="Unbounded Bold" pitchFamily="34" charset="-122"/>
                <a:cs typeface="Unbounded Bold" pitchFamily="34" charset="-120"/>
              </a:rPr>
              <a:t>SNC</a:t>
            </a:r>
            <a:endParaRPr lang="en-US" sz="1600" dirty="0"/>
          </a:p>
        </p:txBody>
      </p:sp>
      <p:sp>
        <p:nvSpPr>
          <p:cNvPr id="9" name="Text 6"/>
          <p:cNvSpPr/>
          <p:nvPr/>
        </p:nvSpPr>
        <p:spPr>
          <a:xfrm>
            <a:off x="6308765" y="3827740"/>
            <a:ext cx="7499271" cy="260747"/>
          </a:xfrm>
          <a:prstGeom prst="rect">
            <a:avLst/>
          </a:prstGeom>
          <a:noFill/>
          <a:ln/>
        </p:spPr>
        <p:txBody>
          <a:bodyPr wrap="none" lIns="0" tIns="0" rIns="0" bIns="0" rtlCol="0" anchor="t"/>
          <a:lstStyle/>
          <a:p>
            <a:pPr algn="l" indent="0" marL="0">
              <a:lnSpc>
                <a:spcPts val="2050"/>
              </a:lnSpc>
              <a:buNone/>
            </a:pPr>
            <a:r>
              <a:rPr lang="en-US" sz="1250" dirty="0">
                <a:solidFill>
                  <a:srgbClr val="333F70"/>
                </a:solidFill>
                <a:latin typeface="Open Sans" pitchFamily="34" charset="0"/>
                <a:ea typeface="Open Sans" pitchFamily="34" charset="-122"/>
                <a:cs typeface="Open Sans" pitchFamily="34" charset="-120"/>
              </a:rPr>
              <a:t>Société en Nom Collectif</a:t>
            </a:r>
            <a:endParaRPr lang="en-US" sz="1250" dirty="0"/>
          </a:p>
        </p:txBody>
      </p:sp>
      <p:sp>
        <p:nvSpPr>
          <p:cNvPr id="10" name="Shape 7"/>
          <p:cNvSpPr/>
          <p:nvPr/>
        </p:nvSpPr>
        <p:spPr>
          <a:xfrm>
            <a:off x="6145887" y="4251365"/>
            <a:ext cx="7825026" cy="938808"/>
          </a:xfrm>
          <a:prstGeom prst="rect">
            <a:avLst/>
          </a:prstGeom>
          <a:solidFill>
            <a:srgbClr val="D6F5EE"/>
          </a:solidFill>
          <a:ln/>
        </p:spPr>
      </p:sp>
      <p:sp>
        <p:nvSpPr>
          <p:cNvPr id="11" name="Shape 8"/>
          <p:cNvSpPr/>
          <p:nvPr/>
        </p:nvSpPr>
        <p:spPr>
          <a:xfrm>
            <a:off x="6145887" y="4251365"/>
            <a:ext cx="7825026" cy="22860"/>
          </a:xfrm>
          <a:prstGeom prst="roundRect">
            <a:avLst>
              <a:gd name="adj" fmla="val 299416"/>
            </a:avLst>
          </a:prstGeom>
          <a:solidFill>
            <a:srgbClr val="BCDBD4"/>
          </a:solidFill>
          <a:ln/>
        </p:spPr>
      </p:sp>
      <p:sp>
        <p:nvSpPr>
          <p:cNvPr id="12" name="Text 9"/>
          <p:cNvSpPr/>
          <p:nvPr/>
        </p:nvSpPr>
        <p:spPr>
          <a:xfrm>
            <a:off x="6308765" y="4414242"/>
            <a:ext cx="2037040" cy="254556"/>
          </a:xfrm>
          <a:prstGeom prst="rect">
            <a:avLst/>
          </a:prstGeom>
          <a:noFill/>
          <a:ln/>
        </p:spPr>
        <p:txBody>
          <a:bodyPr wrap="none" lIns="0" tIns="0" rIns="0" bIns="0" rtlCol="0" anchor="t"/>
          <a:lstStyle/>
          <a:p>
            <a:pPr algn="l" indent="0" marL="0">
              <a:lnSpc>
                <a:spcPts val="2000"/>
              </a:lnSpc>
              <a:buNone/>
            </a:pPr>
            <a:r>
              <a:rPr lang="en-US" sz="1600" b="1" dirty="0">
                <a:solidFill>
                  <a:srgbClr val="333F70"/>
                </a:solidFill>
                <a:latin typeface="Unbounded Bold" pitchFamily="34" charset="0"/>
                <a:ea typeface="Unbounded Bold" pitchFamily="34" charset="-122"/>
                <a:cs typeface="Unbounded Bold" pitchFamily="34" charset="-120"/>
              </a:rPr>
              <a:t>SCS</a:t>
            </a:r>
            <a:endParaRPr lang="en-US" sz="1600" dirty="0"/>
          </a:p>
        </p:txBody>
      </p:sp>
      <p:sp>
        <p:nvSpPr>
          <p:cNvPr id="13" name="Text 10"/>
          <p:cNvSpPr/>
          <p:nvPr/>
        </p:nvSpPr>
        <p:spPr>
          <a:xfrm>
            <a:off x="6308765" y="4766548"/>
            <a:ext cx="7499271" cy="260747"/>
          </a:xfrm>
          <a:prstGeom prst="rect">
            <a:avLst/>
          </a:prstGeom>
          <a:noFill/>
          <a:ln/>
        </p:spPr>
        <p:txBody>
          <a:bodyPr wrap="none" lIns="0" tIns="0" rIns="0" bIns="0" rtlCol="0" anchor="t"/>
          <a:lstStyle/>
          <a:p>
            <a:pPr algn="l" indent="0" marL="0">
              <a:lnSpc>
                <a:spcPts val="2050"/>
              </a:lnSpc>
              <a:buNone/>
            </a:pPr>
            <a:r>
              <a:rPr lang="en-US" sz="1250" dirty="0">
                <a:solidFill>
                  <a:srgbClr val="333F70"/>
                </a:solidFill>
                <a:latin typeface="Open Sans" pitchFamily="34" charset="0"/>
                <a:ea typeface="Open Sans" pitchFamily="34" charset="-122"/>
                <a:cs typeface="Open Sans" pitchFamily="34" charset="-120"/>
              </a:rPr>
              <a:t>Société en Commandite Simple</a:t>
            </a:r>
            <a:endParaRPr lang="en-US" sz="1250" dirty="0"/>
          </a:p>
        </p:txBody>
      </p:sp>
      <p:sp>
        <p:nvSpPr>
          <p:cNvPr id="14" name="Shape 11"/>
          <p:cNvSpPr/>
          <p:nvPr/>
        </p:nvSpPr>
        <p:spPr>
          <a:xfrm>
            <a:off x="6145887" y="5190173"/>
            <a:ext cx="7825026" cy="938808"/>
          </a:xfrm>
          <a:prstGeom prst="rect">
            <a:avLst/>
          </a:prstGeom>
          <a:solidFill>
            <a:srgbClr val="D6F5EE"/>
          </a:solidFill>
          <a:ln/>
        </p:spPr>
      </p:sp>
      <p:sp>
        <p:nvSpPr>
          <p:cNvPr id="15" name="Shape 12"/>
          <p:cNvSpPr/>
          <p:nvPr/>
        </p:nvSpPr>
        <p:spPr>
          <a:xfrm>
            <a:off x="6145887" y="5190173"/>
            <a:ext cx="7825026" cy="22860"/>
          </a:xfrm>
          <a:prstGeom prst="roundRect">
            <a:avLst>
              <a:gd name="adj" fmla="val 299416"/>
            </a:avLst>
          </a:prstGeom>
          <a:solidFill>
            <a:srgbClr val="BCDBD4"/>
          </a:solidFill>
          <a:ln/>
        </p:spPr>
      </p:sp>
      <p:sp>
        <p:nvSpPr>
          <p:cNvPr id="16" name="Text 13"/>
          <p:cNvSpPr/>
          <p:nvPr/>
        </p:nvSpPr>
        <p:spPr>
          <a:xfrm>
            <a:off x="6308765" y="5353050"/>
            <a:ext cx="2037040" cy="254556"/>
          </a:xfrm>
          <a:prstGeom prst="rect">
            <a:avLst/>
          </a:prstGeom>
          <a:noFill/>
          <a:ln/>
        </p:spPr>
        <p:txBody>
          <a:bodyPr wrap="none" lIns="0" tIns="0" rIns="0" bIns="0" rtlCol="0" anchor="t"/>
          <a:lstStyle/>
          <a:p>
            <a:pPr algn="l" indent="0" marL="0">
              <a:lnSpc>
                <a:spcPts val="2000"/>
              </a:lnSpc>
              <a:buNone/>
            </a:pPr>
            <a:r>
              <a:rPr lang="en-US" sz="1600" b="1" dirty="0">
                <a:solidFill>
                  <a:srgbClr val="333F70"/>
                </a:solidFill>
                <a:latin typeface="Unbounded Bold" pitchFamily="34" charset="0"/>
                <a:ea typeface="Unbounded Bold" pitchFamily="34" charset="-122"/>
                <a:cs typeface="Unbounded Bold" pitchFamily="34" charset="-120"/>
              </a:rPr>
              <a:t>SARL</a:t>
            </a:r>
            <a:endParaRPr lang="en-US" sz="1600" dirty="0"/>
          </a:p>
        </p:txBody>
      </p:sp>
      <p:sp>
        <p:nvSpPr>
          <p:cNvPr id="17" name="Text 14"/>
          <p:cNvSpPr/>
          <p:nvPr/>
        </p:nvSpPr>
        <p:spPr>
          <a:xfrm>
            <a:off x="6308765" y="5705356"/>
            <a:ext cx="7499271" cy="260747"/>
          </a:xfrm>
          <a:prstGeom prst="rect">
            <a:avLst/>
          </a:prstGeom>
          <a:noFill/>
          <a:ln/>
        </p:spPr>
        <p:txBody>
          <a:bodyPr wrap="none" lIns="0" tIns="0" rIns="0" bIns="0" rtlCol="0" anchor="t"/>
          <a:lstStyle/>
          <a:p>
            <a:pPr algn="l" indent="0" marL="0">
              <a:lnSpc>
                <a:spcPts val="2050"/>
              </a:lnSpc>
              <a:buNone/>
            </a:pPr>
            <a:r>
              <a:rPr lang="en-US" sz="1250" dirty="0">
                <a:solidFill>
                  <a:srgbClr val="333F70"/>
                </a:solidFill>
                <a:latin typeface="Open Sans" pitchFamily="34" charset="0"/>
                <a:ea typeface="Open Sans" pitchFamily="34" charset="-122"/>
                <a:cs typeface="Open Sans" pitchFamily="34" charset="-120"/>
              </a:rPr>
              <a:t>Société à Responsabilité Limitée</a:t>
            </a:r>
            <a:endParaRPr lang="en-US" sz="1250" dirty="0"/>
          </a:p>
        </p:txBody>
      </p:sp>
      <p:sp>
        <p:nvSpPr>
          <p:cNvPr id="18" name="Shape 15"/>
          <p:cNvSpPr/>
          <p:nvPr/>
        </p:nvSpPr>
        <p:spPr>
          <a:xfrm>
            <a:off x="6145887" y="6128980"/>
            <a:ext cx="7825026" cy="938808"/>
          </a:xfrm>
          <a:prstGeom prst="rect">
            <a:avLst/>
          </a:prstGeom>
          <a:solidFill>
            <a:srgbClr val="D6F5EE"/>
          </a:solidFill>
          <a:ln/>
        </p:spPr>
      </p:sp>
      <p:sp>
        <p:nvSpPr>
          <p:cNvPr id="19" name="Shape 16"/>
          <p:cNvSpPr/>
          <p:nvPr/>
        </p:nvSpPr>
        <p:spPr>
          <a:xfrm>
            <a:off x="6145887" y="6128980"/>
            <a:ext cx="7825026" cy="22860"/>
          </a:xfrm>
          <a:prstGeom prst="roundRect">
            <a:avLst>
              <a:gd name="adj" fmla="val 299416"/>
            </a:avLst>
          </a:prstGeom>
          <a:solidFill>
            <a:srgbClr val="BCDBD4"/>
          </a:solidFill>
          <a:ln/>
        </p:spPr>
      </p:sp>
      <p:sp>
        <p:nvSpPr>
          <p:cNvPr id="20" name="Text 17"/>
          <p:cNvSpPr/>
          <p:nvPr/>
        </p:nvSpPr>
        <p:spPr>
          <a:xfrm>
            <a:off x="6308765" y="6291858"/>
            <a:ext cx="2037040" cy="254556"/>
          </a:xfrm>
          <a:prstGeom prst="rect">
            <a:avLst/>
          </a:prstGeom>
          <a:noFill/>
          <a:ln/>
        </p:spPr>
        <p:txBody>
          <a:bodyPr wrap="none" lIns="0" tIns="0" rIns="0" bIns="0" rtlCol="0" anchor="t"/>
          <a:lstStyle/>
          <a:p>
            <a:pPr algn="l" indent="0" marL="0">
              <a:lnSpc>
                <a:spcPts val="2000"/>
              </a:lnSpc>
              <a:buNone/>
            </a:pPr>
            <a:r>
              <a:rPr lang="en-US" sz="1600" b="1" dirty="0">
                <a:solidFill>
                  <a:srgbClr val="333F70"/>
                </a:solidFill>
                <a:latin typeface="Unbounded Bold" pitchFamily="34" charset="0"/>
                <a:ea typeface="Unbounded Bold" pitchFamily="34" charset="-122"/>
                <a:cs typeface="Unbounded Bold" pitchFamily="34" charset="-120"/>
              </a:rPr>
              <a:t>SA</a:t>
            </a:r>
            <a:endParaRPr lang="en-US" sz="1600" dirty="0"/>
          </a:p>
        </p:txBody>
      </p:sp>
      <p:sp>
        <p:nvSpPr>
          <p:cNvPr id="21" name="Text 18"/>
          <p:cNvSpPr/>
          <p:nvPr/>
        </p:nvSpPr>
        <p:spPr>
          <a:xfrm>
            <a:off x="6308765" y="6644164"/>
            <a:ext cx="7499271" cy="260747"/>
          </a:xfrm>
          <a:prstGeom prst="rect">
            <a:avLst/>
          </a:prstGeom>
          <a:noFill/>
          <a:ln/>
        </p:spPr>
        <p:txBody>
          <a:bodyPr wrap="none" lIns="0" tIns="0" rIns="0" bIns="0" rtlCol="0" anchor="t"/>
          <a:lstStyle/>
          <a:p>
            <a:pPr algn="l" indent="0" marL="0">
              <a:lnSpc>
                <a:spcPts val="2050"/>
              </a:lnSpc>
              <a:buNone/>
            </a:pPr>
            <a:r>
              <a:rPr lang="en-US" sz="1250" dirty="0">
                <a:solidFill>
                  <a:srgbClr val="333F70"/>
                </a:solidFill>
                <a:latin typeface="Open Sans" pitchFamily="34" charset="0"/>
                <a:ea typeface="Open Sans" pitchFamily="34" charset="-122"/>
                <a:cs typeface="Open Sans" pitchFamily="34" charset="-120"/>
              </a:rPr>
              <a:t>Société par Actions</a:t>
            </a:r>
            <a:endParaRPr lang="en-US" sz="1250" dirty="0"/>
          </a:p>
        </p:txBody>
      </p:sp>
      <p:sp>
        <p:nvSpPr>
          <p:cNvPr id="22" name="Text 19"/>
          <p:cNvSpPr/>
          <p:nvPr/>
        </p:nvSpPr>
        <p:spPr>
          <a:xfrm>
            <a:off x="6138267" y="7258645"/>
            <a:ext cx="7840266" cy="521494"/>
          </a:xfrm>
          <a:prstGeom prst="rect">
            <a:avLst/>
          </a:prstGeom>
          <a:noFill/>
          <a:ln/>
        </p:spPr>
        <p:txBody>
          <a:bodyPr wrap="square" lIns="0" tIns="0" rIns="0" bIns="0" rtlCol="0" anchor="t"/>
          <a:lstStyle/>
          <a:p>
            <a:pPr algn="l" indent="0" marL="0">
              <a:lnSpc>
                <a:spcPts val="2050"/>
              </a:lnSpc>
              <a:buNone/>
            </a:pPr>
            <a:r>
              <a:rPr lang="en-US" sz="1250" dirty="0">
                <a:solidFill>
                  <a:srgbClr val="333F70"/>
                </a:solidFill>
                <a:latin typeface="Open Sans" pitchFamily="34" charset="0"/>
                <a:ea typeface="Open Sans" pitchFamily="34" charset="-122"/>
                <a:cs typeface="Open Sans" pitchFamily="34" charset="-120"/>
              </a:rPr>
              <a:t>Ces sociétés bénéficient des mêmes droits mais supportent aussi les mêmes obligations que les commerçants, créant parfois des difficultés en cas d'objet civil.</a:t>
            </a:r>
            <a:endParaRPr lang="en-US" sz="125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329815"/>
          </a:xfrm>
          <a:prstGeom prst="rect">
            <a:avLst/>
          </a:prstGeom>
        </p:spPr>
      </p:pic>
      <p:sp>
        <p:nvSpPr>
          <p:cNvPr id="3" name="Text 0"/>
          <p:cNvSpPr/>
          <p:nvPr/>
        </p:nvSpPr>
        <p:spPr>
          <a:xfrm>
            <a:off x="745569" y="2970967"/>
            <a:ext cx="12202597" cy="582454"/>
          </a:xfrm>
          <a:prstGeom prst="rect">
            <a:avLst/>
          </a:prstGeom>
          <a:noFill/>
          <a:ln/>
        </p:spPr>
        <p:txBody>
          <a:bodyPr wrap="none" lIns="0" tIns="0" rIns="0" bIns="0" rtlCol="0" anchor="t"/>
          <a:lstStyle/>
          <a:p>
            <a:pPr algn="l" indent="0" marL="0">
              <a:lnSpc>
                <a:spcPts val="4550"/>
              </a:lnSpc>
              <a:buNone/>
            </a:pPr>
            <a:r>
              <a:rPr lang="en-US" sz="3650" b="1" dirty="0">
                <a:solidFill>
                  <a:srgbClr val="333F70"/>
                </a:solidFill>
                <a:latin typeface="Unbounded Bold" pitchFamily="34" charset="0"/>
                <a:ea typeface="Unbounded Bold" pitchFamily="34" charset="-122"/>
                <a:cs typeface="Unbounded Bold" pitchFamily="34" charset="-120"/>
              </a:rPr>
              <a:t>3. Les Actes de Commerce par Accessoire</a:t>
            </a:r>
            <a:endParaRPr lang="en-US" sz="3650" dirty="0"/>
          </a:p>
        </p:txBody>
      </p:sp>
      <p:pic>
        <p:nvPicPr>
          <p:cNvPr id="4" name="Image 1" descr="preencoded.png">    </p:cNvPr>
          <p:cNvPicPr>
            <a:picLocks noChangeAspect="1"/>
          </p:cNvPicPr>
          <p:nvPr/>
        </p:nvPicPr>
        <p:blipFill>
          <a:blip r:embed="rId2"/>
          <a:stretch>
            <a:fillRect/>
          </a:stretch>
        </p:blipFill>
        <p:spPr>
          <a:xfrm>
            <a:off x="745569" y="3832979"/>
            <a:ext cx="6569631" cy="745569"/>
          </a:xfrm>
          <a:prstGeom prst="rect">
            <a:avLst/>
          </a:prstGeom>
        </p:spPr>
      </p:pic>
      <p:sp>
        <p:nvSpPr>
          <p:cNvPr id="5" name="Text 1"/>
          <p:cNvSpPr/>
          <p:nvPr/>
        </p:nvSpPr>
        <p:spPr>
          <a:xfrm>
            <a:off x="931902" y="4764881"/>
            <a:ext cx="3210401" cy="291227"/>
          </a:xfrm>
          <a:prstGeom prst="rect">
            <a:avLst/>
          </a:prstGeom>
          <a:noFill/>
          <a:ln/>
        </p:spPr>
        <p:txBody>
          <a:bodyPr wrap="none" lIns="0" tIns="0" rIns="0" bIns="0" rtlCol="0" anchor="t"/>
          <a:lstStyle/>
          <a:p>
            <a:pPr algn="l" indent="0" marL="0">
              <a:lnSpc>
                <a:spcPts val="2250"/>
              </a:lnSpc>
              <a:buNone/>
            </a:pPr>
            <a:r>
              <a:rPr lang="en-US" sz="1800" b="1" dirty="0">
                <a:solidFill>
                  <a:srgbClr val="333F70"/>
                </a:solidFill>
                <a:latin typeface="Unbounded Bold" pitchFamily="34" charset="0"/>
                <a:ea typeface="Unbounded Bold" pitchFamily="34" charset="-122"/>
                <a:cs typeface="Unbounded Bold" pitchFamily="34" charset="-120"/>
              </a:rPr>
              <a:t>Principe Fondamental</a:t>
            </a:r>
            <a:endParaRPr lang="en-US" sz="1800" dirty="0"/>
          </a:p>
        </p:txBody>
      </p:sp>
      <p:sp>
        <p:nvSpPr>
          <p:cNvPr id="6" name="Text 2"/>
          <p:cNvSpPr/>
          <p:nvPr/>
        </p:nvSpPr>
        <p:spPr>
          <a:xfrm>
            <a:off x="931902" y="5167908"/>
            <a:ext cx="6196965" cy="596503"/>
          </a:xfrm>
          <a:prstGeom prst="rect">
            <a:avLst/>
          </a:prstGeom>
          <a:noFill/>
          <a:ln/>
        </p:spPr>
        <p:txBody>
          <a:bodyPr wrap="square" lIns="0" tIns="0" rIns="0" bIns="0" rtlCol="0" anchor="t"/>
          <a:lstStyle/>
          <a:p>
            <a:pPr algn="l" indent="0" marL="0">
              <a:lnSpc>
                <a:spcPts val="2300"/>
              </a:lnSpc>
              <a:buNone/>
            </a:pPr>
            <a:r>
              <a:rPr lang="en-US" sz="1450" b="1" dirty="0">
                <a:solidFill>
                  <a:srgbClr val="333F70"/>
                </a:solidFill>
                <a:latin typeface="Open Sans" pitchFamily="34" charset="0"/>
                <a:ea typeface="Open Sans" pitchFamily="34" charset="-122"/>
                <a:cs typeface="Open Sans" pitchFamily="34" charset="-120"/>
              </a:rPr>
              <a:t>L'accessoire suit le principal</a:t>
            </a:r>
            <a:pPr algn="l" indent="0" marL="0">
              <a:lnSpc>
                <a:spcPts val="2300"/>
              </a:lnSpc>
              <a:buNone/>
            </a:pPr>
            <a:r>
              <a:rPr lang="en-US" sz="1450" dirty="0">
                <a:solidFill>
                  <a:srgbClr val="333F70"/>
                </a:solidFill>
                <a:latin typeface="Open Sans" pitchFamily="34" charset="0"/>
                <a:ea typeface="Open Sans" pitchFamily="34" charset="-122"/>
                <a:cs typeface="Open Sans" pitchFamily="34" charset="-120"/>
              </a:rPr>
              <a:t>(Accessorium sequitur principal)</a:t>
            </a:r>
            <a:endParaRPr lang="en-US" sz="1450" dirty="0"/>
          </a:p>
        </p:txBody>
      </p:sp>
      <p:pic>
        <p:nvPicPr>
          <p:cNvPr id="7" name="Image 2" descr="preencoded.png">    </p:cNvPr>
          <p:cNvPicPr>
            <a:picLocks noChangeAspect="1"/>
          </p:cNvPicPr>
          <p:nvPr/>
        </p:nvPicPr>
        <p:blipFill>
          <a:blip r:embed="rId3"/>
          <a:stretch>
            <a:fillRect/>
          </a:stretch>
        </p:blipFill>
        <p:spPr>
          <a:xfrm>
            <a:off x="7315200" y="3832979"/>
            <a:ext cx="6569631" cy="745569"/>
          </a:xfrm>
          <a:prstGeom prst="rect">
            <a:avLst/>
          </a:prstGeom>
        </p:spPr>
      </p:pic>
      <p:sp>
        <p:nvSpPr>
          <p:cNvPr id="8" name="Text 3"/>
          <p:cNvSpPr/>
          <p:nvPr/>
        </p:nvSpPr>
        <p:spPr>
          <a:xfrm>
            <a:off x="7501533" y="4764881"/>
            <a:ext cx="3021806" cy="291227"/>
          </a:xfrm>
          <a:prstGeom prst="rect">
            <a:avLst/>
          </a:prstGeom>
          <a:noFill/>
          <a:ln/>
        </p:spPr>
        <p:txBody>
          <a:bodyPr wrap="none" lIns="0" tIns="0" rIns="0" bIns="0" rtlCol="0" anchor="t"/>
          <a:lstStyle/>
          <a:p>
            <a:pPr algn="l" indent="0" marL="0">
              <a:lnSpc>
                <a:spcPts val="2250"/>
              </a:lnSpc>
              <a:buNone/>
            </a:pPr>
            <a:r>
              <a:rPr lang="en-US" sz="1800" b="1" dirty="0">
                <a:solidFill>
                  <a:srgbClr val="333F70"/>
                </a:solidFill>
                <a:latin typeface="Unbounded Bold" pitchFamily="34" charset="0"/>
                <a:ea typeface="Unbounded Bold" pitchFamily="34" charset="-122"/>
                <a:cs typeface="Unbounded Bold" pitchFamily="34" charset="-120"/>
              </a:rPr>
              <a:t>Application Pratique</a:t>
            </a:r>
            <a:endParaRPr lang="en-US" sz="1800" dirty="0"/>
          </a:p>
        </p:txBody>
      </p:sp>
      <p:sp>
        <p:nvSpPr>
          <p:cNvPr id="9" name="Text 4"/>
          <p:cNvSpPr/>
          <p:nvPr/>
        </p:nvSpPr>
        <p:spPr>
          <a:xfrm>
            <a:off x="7501533" y="5167908"/>
            <a:ext cx="6196965" cy="298252"/>
          </a:xfrm>
          <a:prstGeom prst="rect">
            <a:avLst/>
          </a:prstGeom>
          <a:noFill/>
          <a:ln/>
        </p:spPr>
        <p:txBody>
          <a:bodyPr wrap="none" lIns="0" tIns="0" rIns="0" bIns="0" rtlCol="0" anchor="t"/>
          <a:lstStyle/>
          <a:p>
            <a:pPr algn="l" indent="0" marL="0">
              <a:lnSpc>
                <a:spcPts val="2300"/>
              </a:lnSpc>
              <a:buNone/>
            </a:pPr>
            <a:r>
              <a:rPr lang="en-US" sz="1450" dirty="0">
                <a:solidFill>
                  <a:srgbClr val="333F70"/>
                </a:solidFill>
                <a:latin typeface="Open Sans" pitchFamily="34" charset="0"/>
                <a:ea typeface="Open Sans" pitchFamily="34" charset="-122"/>
                <a:cs typeface="Open Sans" pitchFamily="34" charset="-120"/>
              </a:rPr>
              <a:t>Unification du régime applicable aux opérations connexes</a:t>
            </a:r>
            <a:endParaRPr lang="en-US" sz="1450" dirty="0"/>
          </a:p>
        </p:txBody>
      </p:sp>
      <p:sp>
        <p:nvSpPr>
          <p:cNvPr id="10" name="Text 5"/>
          <p:cNvSpPr/>
          <p:nvPr/>
        </p:nvSpPr>
        <p:spPr>
          <a:xfrm>
            <a:off x="745569" y="6346746"/>
            <a:ext cx="3521750" cy="291227"/>
          </a:xfrm>
          <a:prstGeom prst="rect">
            <a:avLst/>
          </a:prstGeom>
          <a:noFill/>
          <a:ln/>
        </p:spPr>
        <p:txBody>
          <a:bodyPr wrap="none" lIns="0" tIns="0" rIns="0" bIns="0" rtlCol="0" anchor="t"/>
          <a:lstStyle/>
          <a:p>
            <a:pPr algn="l" indent="0" marL="0">
              <a:lnSpc>
                <a:spcPts val="2250"/>
              </a:lnSpc>
              <a:buNone/>
            </a:pPr>
            <a:r>
              <a:rPr lang="en-US" sz="1800" b="1" dirty="0">
                <a:solidFill>
                  <a:srgbClr val="333F70"/>
                </a:solidFill>
                <a:latin typeface="Unbounded Bold" pitchFamily="34" charset="0"/>
                <a:ea typeface="Unbounded Bold" pitchFamily="34" charset="-122"/>
                <a:cs typeface="Unbounded Bold" pitchFamily="34" charset="-120"/>
              </a:rPr>
              <a:t>Conditions Cumulatives</a:t>
            </a:r>
            <a:endParaRPr lang="en-US" sz="1800" dirty="0"/>
          </a:p>
        </p:txBody>
      </p:sp>
      <p:sp>
        <p:nvSpPr>
          <p:cNvPr id="11" name="Text 6"/>
          <p:cNvSpPr/>
          <p:nvPr/>
        </p:nvSpPr>
        <p:spPr>
          <a:xfrm>
            <a:off x="745569" y="6824305"/>
            <a:ext cx="6342340" cy="298252"/>
          </a:xfrm>
          <a:prstGeom prst="rect">
            <a:avLst/>
          </a:prstGeom>
          <a:noFill/>
          <a:ln/>
        </p:spPr>
        <p:txBody>
          <a:bodyPr wrap="none" lIns="0" tIns="0" rIns="0" bIns="0" rtlCol="0" anchor="t"/>
          <a:lstStyle/>
          <a:p>
            <a:pPr algn="l" marL="342900" indent="-342900">
              <a:lnSpc>
                <a:spcPts val="2300"/>
              </a:lnSpc>
              <a:buSzPct val="100000"/>
              <a:buFont typeface="+mj-lt"/>
              <a:buAutoNum type="arabicPeriod" startAt="1"/>
            </a:pPr>
            <a:r>
              <a:rPr lang="en-US" sz="1450" b="1" dirty="0">
                <a:solidFill>
                  <a:srgbClr val="333F70"/>
                </a:solidFill>
                <a:latin typeface="Open Sans" pitchFamily="34" charset="0"/>
                <a:ea typeface="Open Sans" pitchFamily="34" charset="-122"/>
                <a:cs typeface="Open Sans" pitchFamily="34" charset="-120"/>
              </a:rPr>
              <a:t>Qualité de commerçant</a:t>
            </a:r>
            <a:pPr algn="l" indent="0" marL="0">
              <a:lnSpc>
                <a:spcPts val="2300"/>
              </a:lnSpc>
              <a:buNone/>
            </a:pPr>
            <a:r>
              <a:rPr lang="en-US" sz="1450" dirty="0">
                <a:solidFill>
                  <a:srgbClr val="333F70"/>
                </a:solidFill>
                <a:latin typeface="Open Sans" pitchFamily="34" charset="0"/>
                <a:ea typeface="Open Sans" pitchFamily="34" charset="-122"/>
                <a:cs typeface="Open Sans" pitchFamily="34" charset="-120"/>
              </a:rPr>
              <a:t> de l'auteur de l'acte</a:t>
            </a:r>
            <a:endParaRPr lang="en-US" sz="1450" dirty="0"/>
          </a:p>
        </p:txBody>
      </p:sp>
      <p:sp>
        <p:nvSpPr>
          <p:cNvPr id="12" name="Text 7"/>
          <p:cNvSpPr/>
          <p:nvPr/>
        </p:nvSpPr>
        <p:spPr>
          <a:xfrm>
            <a:off x="745569" y="7187684"/>
            <a:ext cx="6342340" cy="298252"/>
          </a:xfrm>
          <a:prstGeom prst="rect">
            <a:avLst/>
          </a:prstGeom>
          <a:noFill/>
          <a:ln/>
        </p:spPr>
        <p:txBody>
          <a:bodyPr wrap="none" lIns="0" tIns="0" rIns="0" bIns="0" rtlCol="0" anchor="t"/>
          <a:lstStyle/>
          <a:p>
            <a:pPr algn="l" marL="342900" indent="-342900">
              <a:lnSpc>
                <a:spcPts val="2300"/>
              </a:lnSpc>
              <a:buSzPct val="100000"/>
              <a:buFont typeface="+mj-lt"/>
              <a:buAutoNum type="arabicPeriod" startAt="2"/>
            </a:pPr>
            <a:r>
              <a:rPr lang="en-US" sz="1450" b="1" dirty="0">
                <a:solidFill>
                  <a:srgbClr val="333F70"/>
                </a:solidFill>
                <a:latin typeface="Open Sans" pitchFamily="34" charset="0"/>
                <a:ea typeface="Open Sans" pitchFamily="34" charset="-122"/>
                <a:cs typeface="Open Sans" pitchFamily="34" charset="-120"/>
              </a:rPr>
              <a:t>Accomplissement dans le cadre</a:t>
            </a:r>
            <a:pPr algn="l" indent="0" marL="0">
              <a:lnSpc>
                <a:spcPts val="2300"/>
              </a:lnSpc>
              <a:buNone/>
            </a:pPr>
            <a:r>
              <a:rPr lang="en-US" sz="1450" dirty="0">
                <a:solidFill>
                  <a:srgbClr val="333F70"/>
                </a:solidFill>
                <a:latin typeface="Open Sans" pitchFamily="34" charset="0"/>
                <a:ea typeface="Open Sans" pitchFamily="34" charset="-122"/>
                <a:cs typeface="Open Sans" pitchFamily="34" charset="-120"/>
              </a:rPr>
              <a:t> ou pour les besoins du commerce</a:t>
            </a:r>
            <a:endParaRPr lang="en-US" sz="1450" dirty="0"/>
          </a:p>
        </p:txBody>
      </p:sp>
      <p:sp>
        <p:nvSpPr>
          <p:cNvPr id="13" name="Text 8"/>
          <p:cNvSpPr/>
          <p:nvPr/>
        </p:nvSpPr>
        <p:spPr>
          <a:xfrm>
            <a:off x="7550110" y="6346746"/>
            <a:ext cx="2329815" cy="291227"/>
          </a:xfrm>
          <a:prstGeom prst="rect">
            <a:avLst/>
          </a:prstGeom>
          <a:noFill/>
          <a:ln/>
        </p:spPr>
        <p:txBody>
          <a:bodyPr wrap="none" lIns="0" tIns="0" rIns="0" bIns="0" rtlCol="0" anchor="t"/>
          <a:lstStyle/>
          <a:p>
            <a:pPr algn="l" indent="0" marL="0">
              <a:lnSpc>
                <a:spcPts val="2250"/>
              </a:lnSpc>
              <a:buNone/>
            </a:pPr>
            <a:r>
              <a:rPr lang="en-US" sz="1800" b="1" dirty="0">
                <a:solidFill>
                  <a:srgbClr val="333F70"/>
                </a:solidFill>
                <a:latin typeface="Unbounded Bold" pitchFamily="34" charset="0"/>
                <a:ea typeface="Unbounded Bold" pitchFamily="34" charset="-122"/>
                <a:cs typeface="Unbounded Bold" pitchFamily="34" charset="-120"/>
              </a:rPr>
              <a:t>Conséquences</a:t>
            </a:r>
            <a:endParaRPr lang="en-US" sz="1800" dirty="0"/>
          </a:p>
        </p:txBody>
      </p:sp>
      <p:sp>
        <p:nvSpPr>
          <p:cNvPr id="14" name="Text 9"/>
          <p:cNvSpPr/>
          <p:nvPr/>
        </p:nvSpPr>
        <p:spPr>
          <a:xfrm>
            <a:off x="7550110" y="6824305"/>
            <a:ext cx="6342340" cy="596503"/>
          </a:xfrm>
          <a:prstGeom prst="rect">
            <a:avLst/>
          </a:prstGeom>
          <a:noFill/>
          <a:ln/>
        </p:spPr>
        <p:txBody>
          <a:bodyPr wrap="square" lIns="0" tIns="0" rIns="0" bIns="0" rtlCol="0" anchor="t"/>
          <a:lstStyle/>
          <a:p>
            <a:pPr algn="l" indent="0" marL="0">
              <a:lnSpc>
                <a:spcPts val="2300"/>
              </a:lnSpc>
              <a:buNone/>
            </a:pPr>
            <a:r>
              <a:rPr lang="en-US" sz="1450" dirty="0">
                <a:solidFill>
                  <a:srgbClr val="333F70"/>
                </a:solidFill>
                <a:latin typeface="Open Sans" pitchFamily="34" charset="0"/>
                <a:ea typeface="Open Sans" pitchFamily="34" charset="-122"/>
                <a:cs typeface="Open Sans" pitchFamily="34" charset="-120"/>
              </a:rPr>
              <a:t>Un acte normalement civil devient commercial par </a:t>
            </a:r>
            <a:pPr algn="l" indent="0" marL="0">
              <a:lnSpc>
                <a:spcPts val="2300"/>
              </a:lnSpc>
              <a:buNone/>
            </a:pPr>
            <a:r>
              <a:rPr lang="en-US" sz="1450" b="1" dirty="0">
                <a:solidFill>
                  <a:srgbClr val="333F70"/>
                </a:solidFill>
                <a:latin typeface="Open Sans" pitchFamily="34" charset="0"/>
                <a:ea typeface="Open Sans" pitchFamily="34" charset="-122"/>
                <a:cs typeface="Open Sans" pitchFamily="34" charset="-120"/>
              </a:rPr>
              <a:t>emprunt de commercialité</a:t>
            </a:r>
            <a:pPr algn="l" indent="0" marL="0">
              <a:lnSpc>
                <a:spcPts val="2300"/>
              </a:lnSpc>
              <a:buNone/>
            </a:pPr>
            <a:r>
              <a:rPr lang="en-US" sz="1450" dirty="0">
                <a:solidFill>
                  <a:srgbClr val="333F70"/>
                </a:solidFill>
                <a:latin typeface="Open Sans" pitchFamily="34" charset="0"/>
                <a:ea typeface="Open Sans" pitchFamily="34" charset="-122"/>
                <a:cs typeface="Open Sans" pitchFamily="34" charset="-120"/>
              </a:rPr>
              <a:t>, avec présomption simple de commercialité.</a:t>
            </a:r>
            <a:endParaRPr lang="en-US" sz="145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Text 0"/>
          <p:cNvSpPr/>
          <p:nvPr/>
        </p:nvSpPr>
        <p:spPr>
          <a:xfrm>
            <a:off x="650558" y="447199"/>
            <a:ext cx="9820989" cy="508159"/>
          </a:xfrm>
          <a:prstGeom prst="rect">
            <a:avLst/>
          </a:prstGeom>
          <a:noFill/>
          <a:ln/>
        </p:spPr>
        <p:txBody>
          <a:bodyPr wrap="none" lIns="0" tIns="0" rIns="0" bIns="0" rtlCol="0" anchor="t"/>
          <a:lstStyle/>
          <a:p>
            <a:pPr algn="l" indent="0" marL="0">
              <a:lnSpc>
                <a:spcPts val="4000"/>
              </a:lnSpc>
              <a:buNone/>
            </a:pPr>
            <a:r>
              <a:rPr lang="en-US" sz="3200" b="1" dirty="0">
                <a:solidFill>
                  <a:srgbClr val="333F70"/>
                </a:solidFill>
                <a:latin typeface="Unbounded Bold" pitchFamily="34" charset="0"/>
                <a:ea typeface="Unbounded Bold" pitchFamily="34" charset="-122"/>
                <a:cs typeface="Unbounded Bold" pitchFamily="34" charset="-120"/>
              </a:rPr>
              <a:t>Limites de l'Emprunt de Commercialité</a:t>
            </a:r>
            <a:endParaRPr lang="en-US" sz="3200" dirty="0"/>
          </a:p>
        </p:txBody>
      </p:sp>
      <p:sp>
        <p:nvSpPr>
          <p:cNvPr id="3" name="Text 1"/>
          <p:cNvSpPr/>
          <p:nvPr/>
        </p:nvSpPr>
        <p:spPr>
          <a:xfrm>
            <a:off x="650558" y="1361956"/>
            <a:ext cx="2629019" cy="254198"/>
          </a:xfrm>
          <a:prstGeom prst="rect">
            <a:avLst/>
          </a:prstGeom>
          <a:noFill/>
          <a:ln/>
        </p:spPr>
        <p:txBody>
          <a:bodyPr wrap="none" lIns="0" tIns="0" rIns="0" bIns="0" rtlCol="0" anchor="t"/>
          <a:lstStyle/>
          <a:p>
            <a:pPr algn="l" indent="0" marL="0">
              <a:lnSpc>
                <a:spcPts val="2000"/>
              </a:lnSpc>
              <a:buNone/>
            </a:pPr>
            <a:r>
              <a:rPr lang="en-US" sz="1600" b="1" dirty="0">
                <a:solidFill>
                  <a:srgbClr val="333F70"/>
                </a:solidFill>
                <a:latin typeface="Unbounded Bold" pitchFamily="34" charset="0"/>
                <a:ea typeface="Unbounded Bold" pitchFamily="34" charset="-122"/>
                <a:cs typeface="Unbounded Bold" pitchFamily="34" charset="-120"/>
              </a:rPr>
              <a:t>Restrictions Légales</a:t>
            </a:r>
            <a:endParaRPr lang="en-US" sz="1600" dirty="0"/>
          </a:p>
        </p:txBody>
      </p:sp>
      <p:sp>
        <p:nvSpPr>
          <p:cNvPr id="4" name="Text 2"/>
          <p:cNvSpPr/>
          <p:nvPr/>
        </p:nvSpPr>
        <p:spPr>
          <a:xfrm>
            <a:off x="650558" y="1778794"/>
            <a:ext cx="6466284" cy="260152"/>
          </a:xfrm>
          <a:prstGeom prst="rect">
            <a:avLst/>
          </a:prstGeom>
          <a:noFill/>
          <a:ln/>
        </p:spPr>
        <p:txBody>
          <a:bodyPr wrap="none" lIns="0" tIns="0" rIns="0" bIns="0" rtlCol="0" anchor="t"/>
          <a:lstStyle/>
          <a:p>
            <a:pPr algn="l" marL="342900" indent="-342900">
              <a:lnSpc>
                <a:spcPts val="2000"/>
              </a:lnSpc>
              <a:buSzPct val="100000"/>
              <a:buChar char="•"/>
            </a:pPr>
            <a:r>
              <a:rPr lang="en-US" sz="1250" b="1" dirty="0">
                <a:solidFill>
                  <a:srgbClr val="333F70"/>
                </a:solidFill>
                <a:latin typeface="Open Sans" pitchFamily="34" charset="0"/>
                <a:ea typeface="Open Sans" pitchFamily="34" charset="-122"/>
                <a:cs typeface="Open Sans" pitchFamily="34" charset="-120"/>
              </a:rPr>
              <a:t>Litiges du travail</a:t>
            </a:r>
            <a:pPr algn="l" indent="0" marL="0">
              <a:lnSpc>
                <a:spcPts val="2000"/>
              </a:lnSpc>
              <a:buNone/>
            </a:pPr>
            <a:r>
              <a:rPr lang="en-US" sz="1250" dirty="0">
                <a:solidFill>
                  <a:srgbClr val="333F70"/>
                </a:solidFill>
                <a:latin typeface="Open Sans" pitchFamily="34" charset="0"/>
                <a:ea typeface="Open Sans" pitchFamily="34" charset="-122"/>
                <a:cs typeface="Open Sans" pitchFamily="34" charset="-120"/>
              </a:rPr>
              <a:t> : compétence des conseils de prud'hommes</a:t>
            </a:r>
            <a:endParaRPr lang="en-US" sz="1250" dirty="0"/>
          </a:p>
        </p:txBody>
      </p:sp>
      <p:sp>
        <p:nvSpPr>
          <p:cNvPr id="5" name="Text 3"/>
          <p:cNvSpPr/>
          <p:nvPr/>
        </p:nvSpPr>
        <p:spPr>
          <a:xfrm>
            <a:off x="650558" y="2095857"/>
            <a:ext cx="6466284" cy="260152"/>
          </a:xfrm>
          <a:prstGeom prst="rect">
            <a:avLst/>
          </a:prstGeom>
          <a:noFill/>
          <a:ln/>
        </p:spPr>
        <p:txBody>
          <a:bodyPr wrap="none" lIns="0" tIns="0" rIns="0" bIns="0" rtlCol="0" anchor="t"/>
          <a:lstStyle/>
          <a:p>
            <a:pPr algn="l" marL="342900" indent="-342900">
              <a:lnSpc>
                <a:spcPts val="2000"/>
              </a:lnSpc>
              <a:buSzPct val="100000"/>
              <a:buChar char="•"/>
            </a:pPr>
            <a:r>
              <a:rPr lang="en-US" sz="1250" b="1" dirty="0">
                <a:solidFill>
                  <a:srgbClr val="333F70"/>
                </a:solidFill>
                <a:latin typeface="Open Sans" pitchFamily="34" charset="0"/>
                <a:ea typeface="Open Sans" pitchFamily="34" charset="-122"/>
                <a:cs typeface="Open Sans" pitchFamily="34" charset="-120"/>
              </a:rPr>
              <a:t>Baux commerciaux</a:t>
            </a:r>
            <a:pPr algn="l" indent="0" marL="0">
              <a:lnSpc>
                <a:spcPts val="2000"/>
              </a:lnSpc>
              <a:buNone/>
            </a:pPr>
            <a:r>
              <a:rPr lang="en-US" sz="1250" dirty="0">
                <a:solidFill>
                  <a:srgbClr val="333F70"/>
                </a:solidFill>
                <a:latin typeface="Open Sans" pitchFamily="34" charset="0"/>
                <a:ea typeface="Open Sans" pitchFamily="34" charset="-122"/>
                <a:cs typeface="Open Sans" pitchFamily="34" charset="-120"/>
              </a:rPr>
              <a:t> : compétence du tribunal judiciaire</a:t>
            </a:r>
            <a:endParaRPr lang="en-US" sz="1250" dirty="0"/>
          </a:p>
        </p:txBody>
      </p:sp>
      <p:sp>
        <p:nvSpPr>
          <p:cNvPr id="6" name="Text 4"/>
          <p:cNvSpPr/>
          <p:nvPr/>
        </p:nvSpPr>
        <p:spPr>
          <a:xfrm>
            <a:off x="650558" y="2412921"/>
            <a:ext cx="6466284" cy="260152"/>
          </a:xfrm>
          <a:prstGeom prst="rect">
            <a:avLst/>
          </a:prstGeom>
          <a:noFill/>
          <a:ln/>
        </p:spPr>
        <p:txBody>
          <a:bodyPr wrap="none" lIns="0" tIns="0" rIns="0" bIns="0" rtlCol="0" anchor="t"/>
          <a:lstStyle/>
          <a:p>
            <a:pPr algn="l" marL="342900" indent="-342900">
              <a:lnSpc>
                <a:spcPts val="2000"/>
              </a:lnSpc>
              <a:buSzPct val="100000"/>
              <a:buChar char="•"/>
            </a:pPr>
            <a:r>
              <a:rPr lang="en-US" sz="1250" b="1" dirty="0">
                <a:solidFill>
                  <a:srgbClr val="333F70"/>
                </a:solidFill>
                <a:latin typeface="Open Sans" pitchFamily="34" charset="0"/>
                <a:ea typeface="Open Sans" pitchFamily="34" charset="-122"/>
                <a:cs typeface="Open Sans" pitchFamily="34" charset="-120"/>
              </a:rPr>
              <a:t>Contrats de mariage</a:t>
            </a:r>
            <a:pPr algn="l" indent="0" marL="0">
              <a:lnSpc>
                <a:spcPts val="2000"/>
              </a:lnSpc>
              <a:buNone/>
            </a:pPr>
            <a:r>
              <a:rPr lang="en-US" sz="1250" dirty="0">
                <a:solidFill>
                  <a:srgbClr val="333F70"/>
                </a:solidFill>
                <a:latin typeface="Open Sans" pitchFamily="34" charset="0"/>
                <a:ea typeface="Open Sans" pitchFamily="34" charset="-122"/>
                <a:cs typeface="Open Sans" pitchFamily="34" charset="-120"/>
              </a:rPr>
              <a:t> : demeurent civils</a:t>
            </a:r>
            <a:endParaRPr lang="en-US" sz="1250" dirty="0"/>
          </a:p>
        </p:txBody>
      </p:sp>
      <p:sp>
        <p:nvSpPr>
          <p:cNvPr id="7" name="Text 5"/>
          <p:cNvSpPr/>
          <p:nvPr/>
        </p:nvSpPr>
        <p:spPr>
          <a:xfrm>
            <a:off x="650558" y="2729984"/>
            <a:ext cx="6466284" cy="260152"/>
          </a:xfrm>
          <a:prstGeom prst="rect">
            <a:avLst/>
          </a:prstGeom>
          <a:noFill/>
          <a:ln/>
        </p:spPr>
        <p:txBody>
          <a:bodyPr wrap="none" lIns="0" tIns="0" rIns="0" bIns="0" rtlCol="0" anchor="t"/>
          <a:lstStyle/>
          <a:p>
            <a:pPr algn="l" marL="342900" indent="-342900">
              <a:lnSpc>
                <a:spcPts val="2000"/>
              </a:lnSpc>
              <a:buSzPct val="100000"/>
              <a:buChar char="•"/>
            </a:pPr>
            <a:r>
              <a:rPr lang="en-US" sz="1250" b="1" dirty="0">
                <a:solidFill>
                  <a:srgbClr val="333F70"/>
                </a:solidFill>
                <a:latin typeface="Open Sans" pitchFamily="34" charset="0"/>
                <a:ea typeface="Open Sans" pitchFamily="34" charset="-122"/>
                <a:cs typeface="Open Sans" pitchFamily="34" charset="-120"/>
              </a:rPr>
              <a:t>Contrats gratuits</a:t>
            </a:r>
            <a:pPr algn="l" indent="0" marL="0">
              <a:lnSpc>
                <a:spcPts val="2000"/>
              </a:lnSpc>
              <a:buNone/>
            </a:pPr>
            <a:r>
              <a:rPr lang="en-US" sz="1250" dirty="0">
                <a:solidFill>
                  <a:srgbClr val="333F70"/>
                </a:solidFill>
                <a:latin typeface="Open Sans" pitchFamily="34" charset="0"/>
                <a:ea typeface="Open Sans" pitchFamily="34" charset="-122"/>
                <a:cs typeface="Open Sans" pitchFamily="34" charset="-120"/>
              </a:rPr>
              <a:t> : donations, libéralités</a:t>
            </a:r>
            <a:endParaRPr lang="en-US" sz="1250" dirty="0"/>
          </a:p>
        </p:txBody>
      </p:sp>
      <p:pic>
        <p:nvPicPr>
          <p:cNvPr id="8" name="Image 0" descr="preencoded.png">    </p:cNvPr>
          <p:cNvPicPr>
            <a:picLocks noChangeAspect="1"/>
          </p:cNvPicPr>
          <p:nvPr/>
        </p:nvPicPr>
        <p:blipFill>
          <a:blip r:embed="rId1"/>
          <a:stretch>
            <a:fillRect/>
          </a:stretch>
        </p:blipFill>
        <p:spPr>
          <a:xfrm>
            <a:off x="7521178" y="1382197"/>
            <a:ext cx="6466284" cy="6466284"/>
          </a:xfrm>
          <a:prstGeom prst="rect">
            <a:avLst/>
          </a:prstGeom>
        </p:spPr>
      </p:pic>
      <p:sp>
        <p:nvSpPr>
          <p:cNvPr id="9" name="Text 6"/>
          <p:cNvSpPr/>
          <p:nvPr/>
        </p:nvSpPr>
        <p:spPr>
          <a:xfrm>
            <a:off x="650558" y="8214241"/>
            <a:ext cx="13329285" cy="260152"/>
          </a:xfrm>
          <a:prstGeom prst="rect">
            <a:avLst/>
          </a:prstGeom>
          <a:noFill/>
          <a:ln/>
        </p:spPr>
        <p:txBody>
          <a:bodyPr wrap="none" lIns="0" tIns="0" rIns="0" bIns="0" rtlCol="0" anchor="t"/>
          <a:lstStyle/>
          <a:p>
            <a:pPr algn="l" indent="0" marL="0">
              <a:lnSpc>
                <a:spcPts val="2000"/>
              </a:lnSpc>
              <a:buNone/>
            </a:pPr>
            <a:r>
              <a:rPr lang="en-US" sz="1250" dirty="0">
                <a:solidFill>
                  <a:srgbClr val="333F70"/>
                </a:solidFill>
                <a:latin typeface="Open Sans" pitchFamily="34" charset="0"/>
                <a:ea typeface="Open Sans" pitchFamily="34" charset="-122"/>
                <a:cs typeface="Open Sans" pitchFamily="34" charset="-120"/>
              </a:rPr>
              <a:t>Le principe d'emprunt de commercialité n'est donc pas absolu et connaît des exceptions importantes pour préserver certains domaines du droit civil.</a:t>
            </a:r>
            <a:endParaRPr lang="en-US" sz="12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1836182"/>
            <a:ext cx="11696938"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Les Fondements du Droit Commercial</a:t>
            </a:r>
            <a:endParaRPr lang="en-US" sz="3900" dirty="0"/>
          </a:p>
        </p:txBody>
      </p:sp>
      <p:sp>
        <p:nvSpPr>
          <p:cNvPr id="3" name="Shape 1"/>
          <p:cNvSpPr/>
          <p:nvPr/>
        </p:nvSpPr>
        <p:spPr>
          <a:xfrm>
            <a:off x="793790" y="2753916"/>
            <a:ext cx="6422231" cy="1476256"/>
          </a:xfrm>
          <a:prstGeom prst="roundRect">
            <a:avLst>
              <a:gd name="adj" fmla="val 5647"/>
            </a:avLst>
          </a:prstGeom>
          <a:solidFill>
            <a:srgbClr val="D6F5EE"/>
          </a:solidFill>
          <a:ln w="7620">
            <a:solidFill>
              <a:srgbClr val="BCDBD4"/>
            </a:solidFill>
            <a:prstDash val="solid"/>
          </a:ln>
        </p:spPr>
      </p:sp>
      <p:sp>
        <p:nvSpPr>
          <p:cNvPr id="4" name="Text 2"/>
          <p:cNvSpPr/>
          <p:nvPr/>
        </p:nvSpPr>
        <p:spPr>
          <a:xfrm>
            <a:off x="999768" y="2959894"/>
            <a:ext cx="3353872"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Conception Objective</a:t>
            </a:r>
            <a:endParaRPr lang="en-US" sz="1950" dirty="0"/>
          </a:p>
        </p:txBody>
      </p:sp>
      <p:sp>
        <p:nvSpPr>
          <p:cNvPr id="5" name="Text 3"/>
          <p:cNvSpPr/>
          <p:nvPr/>
        </p:nvSpPr>
        <p:spPr>
          <a:xfrm>
            <a:off x="999768" y="3389114"/>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applicable aux actes de commerce, indépendamment de la qualité de celui qui les accomplit</a:t>
            </a:r>
            <a:endParaRPr lang="en-US" sz="1550" dirty="0"/>
          </a:p>
        </p:txBody>
      </p:sp>
      <p:sp>
        <p:nvSpPr>
          <p:cNvPr id="6" name="Shape 4"/>
          <p:cNvSpPr/>
          <p:nvPr/>
        </p:nvSpPr>
        <p:spPr>
          <a:xfrm>
            <a:off x="7414379" y="2753916"/>
            <a:ext cx="6422231" cy="1476256"/>
          </a:xfrm>
          <a:prstGeom prst="roundRect">
            <a:avLst>
              <a:gd name="adj" fmla="val 5647"/>
            </a:avLst>
          </a:prstGeom>
          <a:solidFill>
            <a:srgbClr val="D6F5EE"/>
          </a:solidFill>
          <a:ln w="7620">
            <a:solidFill>
              <a:srgbClr val="BCDBD4"/>
            </a:solidFill>
            <a:prstDash val="solid"/>
          </a:ln>
        </p:spPr>
      </p:sp>
      <p:sp>
        <p:nvSpPr>
          <p:cNvPr id="7" name="Text 5"/>
          <p:cNvSpPr/>
          <p:nvPr/>
        </p:nvSpPr>
        <p:spPr>
          <a:xfrm>
            <a:off x="7620357" y="2959894"/>
            <a:ext cx="3516511"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Conception Subjective</a:t>
            </a:r>
            <a:endParaRPr lang="en-US" sz="1950" dirty="0"/>
          </a:p>
        </p:txBody>
      </p:sp>
      <p:sp>
        <p:nvSpPr>
          <p:cNvPr id="8" name="Text 6"/>
          <p:cNvSpPr/>
          <p:nvPr/>
        </p:nvSpPr>
        <p:spPr>
          <a:xfrm>
            <a:off x="7620357" y="3389114"/>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applicable aux commerçants en raison de leur statut professionnel</a:t>
            </a:r>
            <a:endParaRPr lang="en-US" sz="1550" dirty="0"/>
          </a:p>
        </p:txBody>
      </p:sp>
      <p:sp>
        <p:nvSpPr>
          <p:cNvPr id="9" name="Text 7"/>
          <p:cNvSpPr/>
          <p:nvPr/>
        </p:nvSpPr>
        <p:spPr>
          <a:xfrm>
            <a:off x="1091446" y="4676656"/>
            <a:ext cx="12745164"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Sont commerçants ceux qui exercent des actes de commerce et en font leur profession habituelle » - Article L121-1 du Code de commerce</a:t>
            </a:r>
            <a:endParaRPr lang="en-US" sz="1550" dirty="0"/>
          </a:p>
        </p:txBody>
      </p:sp>
      <p:sp>
        <p:nvSpPr>
          <p:cNvPr id="10" name="Shape 8"/>
          <p:cNvSpPr/>
          <p:nvPr/>
        </p:nvSpPr>
        <p:spPr>
          <a:xfrm>
            <a:off x="793790" y="4453414"/>
            <a:ext cx="22860" cy="1081564"/>
          </a:xfrm>
          <a:prstGeom prst="rect">
            <a:avLst/>
          </a:prstGeom>
          <a:solidFill>
            <a:srgbClr val="26A688"/>
          </a:solidFill>
          <a:ln/>
        </p:spPr>
      </p:sp>
      <p:sp>
        <p:nvSpPr>
          <p:cNvPr id="11" name="Text 9"/>
          <p:cNvSpPr/>
          <p:nvPr/>
        </p:nvSpPr>
        <p:spPr>
          <a:xfrm>
            <a:off x="793790" y="5758220"/>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L'acte de commerce constitue ainsi l'élément fondamental de la définition du commerçant, soumis aux règles spécifiques du droit commercial selon des critères précisément énoncés par la loi aux articles L110-1 et suivants du Code de commerce.</a:t>
            </a:r>
            <a:endParaRPr lang="en-US" sz="155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567815"/>
            <a:ext cx="7556421" cy="1240155"/>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PARTIE 2 : Le Régime des Actes de Commerce</a:t>
            </a:r>
            <a:endParaRPr lang="en-US" sz="3900" dirty="0"/>
          </a:p>
        </p:txBody>
      </p:sp>
      <p:sp>
        <p:nvSpPr>
          <p:cNvPr id="4" name="Shape 1"/>
          <p:cNvSpPr/>
          <p:nvPr/>
        </p:nvSpPr>
        <p:spPr>
          <a:xfrm>
            <a:off x="793790" y="3105626"/>
            <a:ext cx="446484" cy="446484"/>
          </a:xfrm>
          <a:prstGeom prst="roundRect">
            <a:avLst>
              <a:gd name="adj" fmla="val 18670"/>
            </a:avLst>
          </a:prstGeom>
          <a:solidFill>
            <a:srgbClr val="D6F5EE"/>
          </a:solidFill>
          <a:ln w="7620">
            <a:solidFill>
              <a:srgbClr val="BCDBD4"/>
            </a:solidFill>
            <a:prstDash val="solid"/>
          </a:ln>
        </p:spPr>
      </p:sp>
      <p:sp>
        <p:nvSpPr>
          <p:cNvPr id="5" name="Text 2"/>
          <p:cNvSpPr/>
          <p:nvPr/>
        </p:nvSpPr>
        <p:spPr>
          <a:xfrm>
            <a:off x="1438632" y="3173849"/>
            <a:ext cx="5180886"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Preuve de la Qualité Commerciale</a:t>
            </a:r>
            <a:endParaRPr lang="en-US" sz="1950" dirty="0"/>
          </a:p>
        </p:txBody>
      </p:sp>
      <p:sp>
        <p:nvSpPr>
          <p:cNvPr id="6" name="Text 3"/>
          <p:cNvSpPr/>
          <p:nvPr/>
        </p:nvSpPr>
        <p:spPr>
          <a:xfrm>
            <a:off x="1438632" y="3603069"/>
            <a:ext cx="6911578"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Les actes de commerce permettent d'établir la qualité de commerçant</a:t>
            </a:r>
            <a:endParaRPr lang="en-US" sz="1550" dirty="0"/>
          </a:p>
        </p:txBody>
      </p:sp>
      <p:sp>
        <p:nvSpPr>
          <p:cNvPr id="7" name="Shape 4"/>
          <p:cNvSpPr/>
          <p:nvPr/>
        </p:nvSpPr>
        <p:spPr>
          <a:xfrm>
            <a:off x="793790" y="4317444"/>
            <a:ext cx="446484" cy="446484"/>
          </a:xfrm>
          <a:prstGeom prst="roundRect">
            <a:avLst>
              <a:gd name="adj" fmla="val 18670"/>
            </a:avLst>
          </a:prstGeom>
          <a:solidFill>
            <a:srgbClr val="D6F5EE"/>
          </a:solidFill>
          <a:ln w="7620">
            <a:solidFill>
              <a:srgbClr val="BCDBD4"/>
            </a:solidFill>
            <a:prstDash val="solid"/>
          </a:ln>
        </p:spPr>
      </p:sp>
      <p:sp>
        <p:nvSpPr>
          <p:cNvPr id="8" name="Text 5"/>
          <p:cNvSpPr/>
          <p:nvPr/>
        </p:nvSpPr>
        <p:spPr>
          <a:xfrm>
            <a:off x="1438632" y="4385667"/>
            <a:ext cx="3091458"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Régime Dérogatoire</a:t>
            </a:r>
            <a:endParaRPr lang="en-US" sz="1950" dirty="0"/>
          </a:p>
        </p:txBody>
      </p:sp>
      <p:sp>
        <p:nvSpPr>
          <p:cNvPr id="9" name="Text 6"/>
          <p:cNvSpPr/>
          <p:nvPr/>
        </p:nvSpPr>
        <p:spPr>
          <a:xfrm>
            <a:off x="1438632" y="4814888"/>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Soumission à un régime particulier avec de nombreuses dérogations au droit commun</a:t>
            </a:r>
            <a:endParaRPr lang="en-US" sz="1550" dirty="0"/>
          </a:p>
        </p:txBody>
      </p:sp>
      <p:sp>
        <p:nvSpPr>
          <p:cNvPr id="10" name="Shape 7"/>
          <p:cNvSpPr/>
          <p:nvPr/>
        </p:nvSpPr>
        <p:spPr>
          <a:xfrm>
            <a:off x="793790" y="5846802"/>
            <a:ext cx="446484" cy="446484"/>
          </a:xfrm>
          <a:prstGeom prst="roundRect">
            <a:avLst>
              <a:gd name="adj" fmla="val 18670"/>
            </a:avLst>
          </a:prstGeom>
          <a:solidFill>
            <a:srgbClr val="D6F5EE"/>
          </a:solidFill>
          <a:ln w="7620">
            <a:solidFill>
              <a:srgbClr val="BCDBD4"/>
            </a:solidFill>
            <a:prstDash val="solid"/>
          </a:ln>
        </p:spPr>
      </p:sp>
      <p:sp>
        <p:nvSpPr>
          <p:cNvPr id="11" name="Text 8"/>
          <p:cNvSpPr/>
          <p:nvPr/>
        </p:nvSpPr>
        <p:spPr>
          <a:xfrm>
            <a:off x="1438632" y="5915025"/>
            <a:ext cx="4395192"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Justifications Économiques</a:t>
            </a:r>
            <a:endParaRPr lang="en-US" sz="1950" dirty="0"/>
          </a:p>
        </p:txBody>
      </p:sp>
      <p:sp>
        <p:nvSpPr>
          <p:cNvPr id="12" name="Text 9"/>
          <p:cNvSpPr/>
          <p:nvPr/>
        </p:nvSpPr>
        <p:spPr>
          <a:xfrm>
            <a:off x="1438632" y="6344245"/>
            <a:ext cx="6911578"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Nécessités du commerce : rapidité, efficacité et sécurité des transactions</a:t>
            </a:r>
            <a:endParaRPr lang="en-US" sz="15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2559487"/>
            <a:ext cx="7556421" cy="1860233"/>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I. Les Règles des Obligations Commerciales</a:t>
            </a:r>
            <a:endParaRPr lang="en-US" sz="3900" dirty="0"/>
          </a:p>
        </p:txBody>
      </p:sp>
      <p:sp>
        <p:nvSpPr>
          <p:cNvPr id="4" name="Text 1"/>
          <p:cNvSpPr/>
          <p:nvPr/>
        </p:nvSpPr>
        <p:spPr>
          <a:xfrm>
            <a:off x="793790" y="4717375"/>
            <a:ext cx="7556421"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commercial établit des règles spécifiques pour les obligations nées des actes de commerce, dérogeant au droit civil commun pour répondre aux exigences de rapidité et d'efficacité du monde des affaires.</a:t>
            </a:r>
            <a:endParaRPr lang="en-US" sz="155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31862"/>
          </a:xfrm>
          <a:prstGeom prst="rect">
            <a:avLst/>
          </a:prstGeom>
        </p:spPr>
      </p:pic>
      <p:sp>
        <p:nvSpPr>
          <p:cNvPr id="3" name="Text 0"/>
          <p:cNvSpPr/>
          <p:nvPr/>
        </p:nvSpPr>
        <p:spPr>
          <a:xfrm>
            <a:off x="785813" y="540187"/>
            <a:ext cx="7572375" cy="1227773"/>
          </a:xfrm>
          <a:prstGeom prst="rect">
            <a:avLst/>
          </a:prstGeom>
          <a:noFill/>
          <a:ln/>
        </p:spPr>
        <p:txBody>
          <a:bodyPr wrap="square" lIns="0" tIns="0" rIns="0" bIns="0" rtlCol="0" anchor="t"/>
          <a:lstStyle/>
          <a:p>
            <a:pPr algn="l" indent="0" marL="0">
              <a:lnSpc>
                <a:spcPts val="4800"/>
              </a:lnSpc>
              <a:buNone/>
            </a:pPr>
            <a:r>
              <a:rPr lang="en-US" sz="3850" b="1" dirty="0">
                <a:solidFill>
                  <a:srgbClr val="333F70"/>
                </a:solidFill>
                <a:latin typeface="Unbounded Bold" pitchFamily="34" charset="0"/>
                <a:ea typeface="Unbounded Bold" pitchFamily="34" charset="-122"/>
                <a:cs typeface="Unbounded Bold" pitchFamily="34" charset="-120"/>
              </a:rPr>
              <a:t>A. Règles de Preuve et de Forme</a:t>
            </a:r>
            <a:endParaRPr lang="en-US" sz="3850" dirty="0"/>
          </a:p>
        </p:txBody>
      </p:sp>
      <p:sp>
        <p:nvSpPr>
          <p:cNvPr id="4" name="Text 1"/>
          <p:cNvSpPr/>
          <p:nvPr/>
        </p:nvSpPr>
        <p:spPr>
          <a:xfrm>
            <a:off x="1080492" y="2283619"/>
            <a:ext cx="7277695" cy="942975"/>
          </a:xfrm>
          <a:prstGeom prst="rect">
            <a:avLst/>
          </a:prstGeom>
          <a:noFill/>
          <a:ln/>
        </p:spPr>
        <p:txBody>
          <a:bodyPr wrap="square" lIns="0" tIns="0" rIns="0" bIns="0" rtlCol="0" anchor="t"/>
          <a:lstStyle/>
          <a:p>
            <a:pPr algn="l" indent="0" marL="0">
              <a:lnSpc>
                <a:spcPts val="2450"/>
              </a:lnSpc>
              <a:buNone/>
            </a:pPr>
            <a:r>
              <a:rPr lang="en-US" sz="1500" dirty="0">
                <a:solidFill>
                  <a:srgbClr val="333F70"/>
                </a:solidFill>
                <a:latin typeface="Open Sans" pitchFamily="34" charset="0"/>
                <a:ea typeface="Open Sans" pitchFamily="34" charset="-122"/>
                <a:cs typeface="Open Sans" pitchFamily="34" charset="-120"/>
              </a:rPr>
              <a:t>« À l'égard des commerçants, les actes de commerce peuvent se prouver par tous moyens à moins qu'il n'en soit autrement disposé par la loi » - Article L110-3 du Code de commerce</a:t>
            </a:r>
            <a:endParaRPr lang="en-US" sz="1500" dirty="0"/>
          </a:p>
        </p:txBody>
      </p:sp>
      <p:sp>
        <p:nvSpPr>
          <p:cNvPr id="5" name="Shape 2"/>
          <p:cNvSpPr/>
          <p:nvPr/>
        </p:nvSpPr>
        <p:spPr>
          <a:xfrm>
            <a:off x="785813" y="2062639"/>
            <a:ext cx="22860" cy="1384935"/>
          </a:xfrm>
          <a:prstGeom prst="rect">
            <a:avLst/>
          </a:prstGeom>
          <a:solidFill>
            <a:srgbClr val="26A688"/>
          </a:solidFill>
          <a:ln/>
        </p:spPr>
      </p:sp>
      <p:sp>
        <p:nvSpPr>
          <p:cNvPr id="6" name="Shape 3"/>
          <p:cNvSpPr/>
          <p:nvPr/>
        </p:nvSpPr>
        <p:spPr>
          <a:xfrm>
            <a:off x="785813" y="3668554"/>
            <a:ext cx="7572375" cy="1913334"/>
          </a:xfrm>
          <a:prstGeom prst="roundRect">
            <a:avLst>
              <a:gd name="adj" fmla="val 24645"/>
            </a:avLst>
          </a:prstGeom>
          <a:solidFill>
            <a:srgbClr val="D6F5EE"/>
          </a:solidFill>
          <a:ln w="7620">
            <a:solidFill>
              <a:srgbClr val="BCDBD4"/>
            </a:solidFill>
            <a:prstDash val="solid"/>
          </a:ln>
        </p:spPr>
      </p:sp>
      <p:sp>
        <p:nvSpPr>
          <p:cNvPr id="7" name="Text 4"/>
          <p:cNvSpPr/>
          <p:nvPr/>
        </p:nvSpPr>
        <p:spPr>
          <a:xfrm>
            <a:off x="989886" y="3872627"/>
            <a:ext cx="2862143" cy="306943"/>
          </a:xfrm>
          <a:prstGeom prst="rect">
            <a:avLst/>
          </a:prstGeom>
          <a:noFill/>
          <a:ln/>
        </p:spPr>
        <p:txBody>
          <a:bodyPr wrap="none" lIns="0" tIns="0" rIns="0" bIns="0" rtlCol="0" anchor="t"/>
          <a:lstStyle/>
          <a:p>
            <a:pPr algn="l" indent="0" marL="0">
              <a:lnSpc>
                <a:spcPts val="2400"/>
              </a:lnSpc>
              <a:buNone/>
            </a:pPr>
            <a:r>
              <a:rPr lang="en-US" sz="1900" b="1" dirty="0">
                <a:solidFill>
                  <a:srgbClr val="333F70"/>
                </a:solidFill>
                <a:latin typeface="Unbounded Bold" pitchFamily="34" charset="0"/>
                <a:ea typeface="Unbounded Bold" pitchFamily="34" charset="-122"/>
                <a:cs typeface="Unbounded Bold" pitchFamily="34" charset="-120"/>
              </a:rPr>
              <a:t>Principe de Liberté</a:t>
            </a:r>
            <a:endParaRPr lang="en-US" sz="1900" dirty="0"/>
          </a:p>
        </p:txBody>
      </p:sp>
      <p:sp>
        <p:nvSpPr>
          <p:cNvPr id="8" name="Text 5"/>
          <p:cNvSpPr/>
          <p:nvPr/>
        </p:nvSpPr>
        <p:spPr>
          <a:xfrm>
            <a:off x="989886" y="4297442"/>
            <a:ext cx="7164229" cy="314325"/>
          </a:xfrm>
          <a:prstGeom prst="rect">
            <a:avLst/>
          </a:prstGeom>
          <a:noFill/>
          <a:ln/>
        </p:spPr>
        <p:txBody>
          <a:bodyPr wrap="none" lIns="0" tIns="0" rIns="0" bIns="0" rtlCol="0" anchor="t"/>
          <a:lstStyle/>
          <a:p>
            <a:pPr algn="l" marL="342900" indent="-342900">
              <a:lnSpc>
                <a:spcPts val="2450"/>
              </a:lnSpc>
              <a:buSzPct val="100000"/>
              <a:buChar char="•"/>
            </a:pPr>
            <a:r>
              <a:rPr lang="en-US" sz="1500" dirty="0">
                <a:solidFill>
                  <a:srgbClr val="333F70"/>
                </a:solidFill>
                <a:latin typeface="Open Sans" pitchFamily="34" charset="0"/>
                <a:ea typeface="Open Sans" pitchFamily="34" charset="-122"/>
                <a:cs typeface="Open Sans" pitchFamily="34" charset="-120"/>
              </a:rPr>
              <a:t>Aucun seuil de valeur (contrairement aux 1500€ en droit civil)</a:t>
            </a:r>
            <a:endParaRPr lang="en-US" sz="1500" dirty="0"/>
          </a:p>
        </p:txBody>
      </p:sp>
      <p:sp>
        <p:nvSpPr>
          <p:cNvPr id="9" name="Text 6"/>
          <p:cNvSpPr/>
          <p:nvPr/>
        </p:nvSpPr>
        <p:spPr>
          <a:xfrm>
            <a:off x="989886" y="4680466"/>
            <a:ext cx="7164229" cy="314325"/>
          </a:xfrm>
          <a:prstGeom prst="rect">
            <a:avLst/>
          </a:prstGeom>
          <a:noFill/>
          <a:ln/>
        </p:spPr>
        <p:txBody>
          <a:bodyPr wrap="none" lIns="0" tIns="0" rIns="0" bIns="0" rtlCol="0" anchor="t"/>
          <a:lstStyle/>
          <a:p>
            <a:pPr algn="l" marL="342900" indent="-342900">
              <a:lnSpc>
                <a:spcPts val="2450"/>
              </a:lnSpc>
              <a:buSzPct val="100000"/>
              <a:buChar char="•"/>
            </a:pPr>
            <a:r>
              <a:rPr lang="en-US" sz="1500" dirty="0">
                <a:solidFill>
                  <a:srgbClr val="333F70"/>
                </a:solidFill>
                <a:latin typeface="Open Sans" pitchFamily="34" charset="0"/>
                <a:ea typeface="Open Sans" pitchFamily="34" charset="-122"/>
                <a:cs typeface="Open Sans" pitchFamily="34" charset="-120"/>
              </a:rPr>
              <a:t>Validité de la preuve électronique</a:t>
            </a:r>
            <a:endParaRPr lang="en-US" sz="1500" dirty="0"/>
          </a:p>
        </p:txBody>
      </p:sp>
      <p:sp>
        <p:nvSpPr>
          <p:cNvPr id="10" name="Text 7"/>
          <p:cNvSpPr/>
          <p:nvPr/>
        </p:nvSpPr>
        <p:spPr>
          <a:xfrm>
            <a:off x="989886" y="5063490"/>
            <a:ext cx="7164229" cy="314325"/>
          </a:xfrm>
          <a:prstGeom prst="rect">
            <a:avLst/>
          </a:prstGeom>
          <a:noFill/>
          <a:ln/>
        </p:spPr>
        <p:txBody>
          <a:bodyPr wrap="none" lIns="0" tIns="0" rIns="0" bIns="0" rtlCol="0" anchor="t"/>
          <a:lstStyle/>
          <a:p>
            <a:pPr algn="l" marL="342900" indent="-342900">
              <a:lnSpc>
                <a:spcPts val="2450"/>
              </a:lnSpc>
              <a:buSzPct val="100000"/>
              <a:buChar char="•"/>
            </a:pPr>
            <a:r>
              <a:rPr lang="en-US" sz="1500" dirty="0">
                <a:solidFill>
                  <a:srgbClr val="333F70"/>
                </a:solidFill>
                <a:latin typeface="Open Sans" pitchFamily="34" charset="0"/>
                <a:ea typeface="Open Sans" pitchFamily="34" charset="-122"/>
                <a:cs typeface="Open Sans" pitchFamily="34" charset="-120"/>
              </a:rPr>
              <a:t>Tous moyens de preuve admis</a:t>
            </a:r>
            <a:endParaRPr lang="en-US" sz="1500" dirty="0"/>
          </a:p>
        </p:txBody>
      </p:sp>
      <p:sp>
        <p:nvSpPr>
          <p:cNvPr id="11" name="Shape 8"/>
          <p:cNvSpPr/>
          <p:nvPr/>
        </p:nvSpPr>
        <p:spPr>
          <a:xfrm>
            <a:off x="785813" y="5778341"/>
            <a:ext cx="7572375" cy="1913334"/>
          </a:xfrm>
          <a:prstGeom prst="roundRect">
            <a:avLst>
              <a:gd name="adj" fmla="val 24645"/>
            </a:avLst>
          </a:prstGeom>
          <a:solidFill>
            <a:srgbClr val="D6F5EE"/>
          </a:solidFill>
          <a:ln w="7620">
            <a:solidFill>
              <a:srgbClr val="BCDBD4"/>
            </a:solidFill>
            <a:prstDash val="solid"/>
          </a:ln>
        </p:spPr>
      </p:sp>
      <p:sp>
        <p:nvSpPr>
          <p:cNvPr id="12" name="Text 9"/>
          <p:cNvSpPr/>
          <p:nvPr/>
        </p:nvSpPr>
        <p:spPr>
          <a:xfrm>
            <a:off x="989886" y="5982414"/>
            <a:ext cx="3794879" cy="306943"/>
          </a:xfrm>
          <a:prstGeom prst="rect">
            <a:avLst/>
          </a:prstGeom>
          <a:noFill/>
          <a:ln/>
        </p:spPr>
        <p:txBody>
          <a:bodyPr wrap="none" lIns="0" tIns="0" rIns="0" bIns="0" rtlCol="0" anchor="t"/>
          <a:lstStyle/>
          <a:p>
            <a:pPr algn="l" indent="0" marL="0">
              <a:lnSpc>
                <a:spcPts val="2400"/>
              </a:lnSpc>
              <a:buNone/>
            </a:pPr>
            <a:r>
              <a:rPr lang="en-US" sz="1900" b="1" dirty="0">
                <a:solidFill>
                  <a:srgbClr val="333F70"/>
                </a:solidFill>
                <a:latin typeface="Unbounded Bold" pitchFamily="34" charset="0"/>
                <a:ea typeface="Unbounded Bold" pitchFamily="34" charset="-122"/>
                <a:cs typeface="Unbounded Bold" pitchFamily="34" charset="-120"/>
              </a:rPr>
              <a:t>Conditions d'Application</a:t>
            </a:r>
            <a:endParaRPr lang="en-US" sz="1900" dirty="0"/>
          </a:p>
        </p:txBody>
      </p:sp>
      <p:sp>
        <p:nvSpPr>
          <p:cNvPr id="13" name="Text 10"/>
          <p:cNvSpPr/>
          <p:nvPr/>
        </p:nvSpPr>
        <p:spPr>
          <a:xfrm>
            <a:off x="989886" y="6407229"/>
            <a:ext cx="7164229" cy="314325"/>
          </a:xfrm>
          <a:prstGeom prst="rect">
            <a:avLst/>
          </a:prstGeom>
          <a:noFill/>
          <a:ln/>
        </p:spPr>
        <p:txBody>
          <a:bodyPr wrap="none" lIns="0" tIns="0" rIns="0" bIns="0" rtlCol="0" anchor="t"/>
          <a:lstStyle/>
          <a:p>
            <a:pPr algn="l" marL="342900" indent="-342900">
              <a:lnSpc>
                <a:spcPts val="2450"/>
              </a:lnSpc>
              <a:buSzPct val="100000"/>
              <a:buChar char="•"/>
            </a:pPr>
            <a:r>
              <a:rPr lang="en-US" sz="1500" dirty="0">
                <a:solidFill>
                  <a:srgbClr val="333F70"/>
                </a:solidFill>
                <a:latin typeface="Open Sans" pitchFamily="34" charset="0"/>
                <a:ea typeface="Open Sans" pitchFamily="34" charset="-122"/>
                <a:cs typeface="Open Sans" pitchFamily="34" charset="-120"/>
              </a:rPr>
              <a:t>Preuve « à l'égard » d'un commerçant</a:t>
            </a:r>
            <a:endParaRPr lang="en-US" sz="1500" dirty="0"/>
          </a:p>
        </p:txBody>
      </p:sp>
      <p:sp>
        <p:nvSpPr>
          <p:cNvPr id="14" name="Text 11"/>
          <p:cNvSpPr/>
          <p:nvPr/>
        </p:nvSpPr>
        <p:spPr>
          <a:xfrm>
            <a:off x="989886" y="6790253"/>
            <a:ext cx="7164229" cy="314325"/>
          </a:xfrm>
          <a:prstGeom prst="rect">
            <a:avLst/>
          </a:prstGeom>
          <a:noFill/>
          <a:ln/>
        </p:spPr>
        <p:txBody>
          <a:bodyPr wrap="none" lIns="0" tIns="0" rIns="0" bIns="0" rtlCol="0" anchor="t"/>
          <a:lstStyle/>
          <a:p>
            <a:pPr algn="l" marL="342900" indent="-342900">
              <a:lnSpc>
                <a:spcPts val="2450"/>
              </a:lnSpc>
              <a:buSzPct val="100000"/>
              <a:buChar char="•"/>
            </a:pPr>
            <a:r>
              <a:rPr lang="en-US" sz="1500" dirty="0">
                <a:solidFill>
                  <a:srgbClr val="333F70"/>
                </a:solidFill>
                <a:latin typeface="Open Sans" pitchFamily="34" charset="0"/>
                <a:ea typeface="Open Sans" pitchFamily="34" charset="-122"/>
                <a:cs typeface="Open Sans" pitchFamily="34" charset="-120"/>
              </a:rPr>
              <a:t>Preuve d'« actes de commerce »</a:t>
            </a:r>
            <a:endParaRPr lang="en-US" sz="1500" dirty="0"/>
          </a:p>
        </p:txBody>
      </p:sp>
      <p:sp>
        <p:nvSpPr>
          <p:cNvPr id="15" name="Text 12"/>
          <p:cNvSpPr/>
          <p:nvPr/>
        </p:nvSpPr>
        <p:spPr>
          <a:xfrm>
            <a:off x="989886" y="7173278"/>
            <a:ext cx="7164229" cy="314325"/>
          </a:xfrm>
          <a:prstGeom prst="rect">
            <a:avLst/>
          </a:prstGeom>
          <a:noFill/>
          <a:ln/>
        </p:spPr>
        <p:txBody>
          <a:bodyPr wrap="none" lIns="0" tIns="0" rIns="0" bIns="0" rtlCol="0" anchor="t"/>
          <a:lstStyle/>
          <a:p>
            <a:pPr algn="l" marL="342900" indent="-342900">
              <a:lnSpc>
                <a:spcPts val="2450"/>
              </a:lnSpc>
              <a:buSzPct val="100000"/>
              <a:buChar char="•"/>
            </a:pPr>
            <a:r>
              <a:rPr lang="en-US" sz="1500" dirty="0">
                <a:solidFill>
                  <a:srgbClr val="333F70"/>
                </a:solidFill>
                <a:latin typeface="Open Sans" pitchFamily="34" charset="0"/>
                <a:ea typeface="Open Sans" pitchFamily="34" charset="-122"/>
                <a:cs typeface="Open Sans" pitchFamily="34" charset="-120"/>
              </a:rPr>
              <a:t>Acte réalisé dans l'exercice de l'activité commerciale</a:t>
            </a:r>
            <a:endParaRPr lang="en-US" sz="15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838"/>
          </a:xfrm>
          <a:prstGeom prst="rect">
            <a:avLst/>
          </a:prstGeom>
        </p:spPr>
      </p:pic>
      <p:sp>
        <p:nvSpPr>
          <p:cNvPr id="3" name="Text 0"/>
          <p:cNvSpPr/>
          <p:nvPr/>
        </p:nvSpPr>
        <p:spPr>
          <a:xfrm>
            <a:off x="684014" y="470297"/>
            <a:ext cx="7775972" cy="1068705"/>
          </a:xfrm>
          <a:prstGeom prst="rect">
            <a:avLst/>
          </a:prstGeom>
          <a:noFill/>
          <a:ln/>
        </p:spPr>
        <p:txBody>
          <a:bodyPr wrap="square" lIns="0" tIns="0" rIns="0" bIns="0" rtlCol="0" anchor="t"/>
          <a:lstStyle/>
          <a:p>
            <a:pPr algn="l" indent="0" marL="0">
              <a:lnSpc>
                <a:spcPts val="4200"/>
              </a:lnSpc>
              <a:buNone/>
            </a:pPr>
            <a:r>
              <a:rPr lang="en-US" sz="3350" b="1" dirty="0">
                <a:solidFill>
                  <a:srgbClr val="333F70"/>
                </a:solidFill>
                <a:latin typeface="Unbounded Bold" pitchFamily="34" charset="0"/>
                <a:ea typeface="Unbounded Bold" pitchFamily="34" charset="-122"/>
                <a:cs typeface="Unbounded Bold" pitchFamily="34" charset="-120"/>
              </a:rPr>
              <a:t>Exceptions au Principe de Liberté</a:t>
            </a:r>
            <a:endParaRPr lang="en-US" sz="3350" dirty="0"/>
          </a:p>
        </p:txBody>
      </p:sp>
      <p:sp>
        <p:nvSpPr>
          <p:cNvPr id="4" name="Shape 1"/>
          <p:cNvSpPr/>
          <p:nvPr/>
        </p:nvSpPr>
        <p:spPr>
          <a:xfrm>
            <a:off x="684014" y="2051923"/>
            <a:ext cx="7775972" cy="2640092"/>
          </a:xfrm>
          <a:prstGeom prst="roundRect">
            <a:avLst>
              <a:gd name="adj" fmla="val 4156"/>
            </a:avLst>
          </a:prstGeom>
          <a:solidFill>
            <a:srgbClr val="FFFFFF"/>
          </a:solidFill>
          <a:ln/>
        </p:spPr>
      </p:sp>
      <p:sp>
        <p:nvSpPr>
          <p:cNvPr id="5" name="Shape 2"/>
          <p:cNvSpPr/>
          <p:nvPr/>
        </p:nvSpPr>
        <p:spPr>
          <a:xfrm>
            <a:off x="684014" y="2029063"/>
            <a:ext cx="7775972" cy="91440"/>
          </a:xfrm>
          <a:prstGeom prst="roundRect">
            <a:avLst>
              <a:gd name="adj" fmla="val 78553"/>
            </a:avLst>
          </a:prstGeom>
          <a:solidFill>
            <a:srgbClr val="26A688"/>
          </a:solidFill>
          <a:ln/>
        </p:spPr>
      </p:sp>
      <p:sp>
        <p:nvSpPr>
          <p:cNvPr id="6" name="Shape 3"/>
          <p:cNvSpPr/>
          <p:nvPr/>
        </p:nvSpPr>
        <p:spPr>
          <a:xfrm>
            <a:off x="4315480" y="1795463"/>
            <a:ext cx="513040" cy="513040"/>
          </a:xfrm>
          <a:prstGeom prst="roundRect">
            <a:avLst>
              <a:gd name="adj" fmla="val 178232"/>
            </a:avLst>
          </a:prstGeom>
          <a:solidFill>
            <a:srgbClr val="26A688"/>
          </a:solidFill>
          <a:ln/>
        </p:spPr>
      </p:sp>
      <p:sp>
        <p:nvSpPr>
          <p:cNvPr id="7" name="Text 4"/>
          <p:cNvSpPr/>
          <p:nvPr/>
        </p:nvSpPr>
        <p:spPr>
          <a:xfrm>
            <a:off x="4469428" y="1923693"/>
            <a:ext cx="205145" cy="256461"/>
          </a:xfrm>
          <a:prstGeom prst="rect">
            <a:avLst/>
          </a:prstGeom>
          <a:noFill/>
          <a:ln/>
        </p:spPr>
        <p:txBody>
          <a:bodyPr wrap="none" lIns="0" tIns="0" rIns="0" bIns="0" rtlCol="0" anchor="t"/>
          <a:lstStyle/>
          <a:p>
            <a:pPr algn="l" indent="0" marL="0">
              <a:lnSpc>
                <a:spcPts val="2550"/>
              </a:lnSpc>
              <a:buNone/>
            </a:pPr>
            <a:r>
              <a:rPr lang="en-US" sz="1600" b="1" dirty="0">
                <a:solidFill>
                  <a:srgbClr val="FFFFFF"/>
                </a:solidFill>
                <a:latin typeface="Unbounded Bold" pitchFamily="34" charset="0"/>
                <a:ea typeface="Unbounded Bold" pitchFamily="34" charset="-122"/>
                <a:cs typeface="Unbounded Bold" pitchFamily="34" charset="-120"/>
              </a:rPr>
              <a:t>1</a:t>
            </a:r>
            <a:endParaRPr lang="en-US" sz="1600" dirty="0"/>
          </a:p>
        </p:txBody>
      </p:sp>
      <p:sp>
        <p:nvSpPr>
          <p:cNvPr id="8" name="Text 5"/>
          <p:cNvSpPr/>
          <p:nvPr/>
        </p:nvSpPr>
        <p:spPr>
          <a:xfrm>
            <a:off x="877848" y="2479358"/>
            <a:ext cx="2323386" cy="267057"/>
          </a:xfrm>
          <a:prstGeom prst="rect">
            <a:avLst/>
          </a:prstGeom>
          <a:noFill/>
          <a:ln/>
        </p:spPr>
        <p:txBody>
          <a:bodyPr wrap="none" lIns="0" tIns="0" rIns="0" bIns="0" rtlCol="0" anchor="t"/>
          <a:lstStyle/>
          <a:p>
            <a:pPr algn="l" indent="0" marL="0">
              <a:lnSpc>
                <a:spcPts val="2100"/>
              </a:lnSpc>
              <a:buNone/>
            </a:pPr>
            <a:r>
              <a:rPr lang="en-US" sz="1650" b="1" dirty="0">
                <a:solidFill>
                  <a:srgbClr val="333F70"/>
                </a:solidFill>
                <a:latin typeface="Unbounded Bold" pitchFamily="34" charset="0"/>
                <a:ea typeface="Unbounded Bold" pitchFamily="34" charset="-122"/>
                <a:cs typeface="Unbounded Bold" pitchFamily="34" charset="-120"/>
              </a:rPr>
              <a:t>Lettre de Change</a:t>
            </a:r>
            <a:endParaRPr lang="en-US" sz="1650" dirty="0"/>
          </a:p>
        </p:txBody>
      </p:sp>
      <p:sp>
        <p:nvSpPr>
          <p:cNvPr id="9" name="Text 6"/>
          <p:cNvSpPr/>
          <p:nvPr/>
        </p:nvSpPr>
        <p:spPr>
          <a:xfrm>
            <a:off x="877848" y="2848928"/>
            <a:ext cx="7388304" cy="273487"/>
          </a:xfrm>
          <a:prstGeom prst="rect">
            <a:avLst/>
          </a:prstGeom>
          <a:noFill/>
          <a:ln/>
        </p:spPr>
        <p:txBody>
          <a:bodyPr wrap="none" lIns="0" tIns="0" rIns="0" bIns="0" rtlCol="0" anchor="t"/>
          <a:lstStyle/>
          <a:p>
            <a:pPr algn="l" indent="0" marL="0">
              <a:lnSpc>
                <a:spcPts val="2150"/>
              </a:lnSpc>
              <a:buNone/>
            </a:pPr>
            <a:r>
              <a:rPr lang="en-US" sz="1300" dirty="0">
                <a:solidFill>
                  <a:srgbClr val="333F70"/>
                </a:solidFill>
                <a:latin typeface="Open Sans" pitchFamily="34" charset="0"/>
                <a:ea typeface="Open Sans" pitchFamily="34" charset="-122"/>
                <a:cs typeface="Open Sans" pitchFamily="34" charset="-120"/>
              </a:rPr>
              <a:t>Formalisme strict imposé par l'article L511-1 du Code de commerce</a:t>
            </a:r>
            <a:endParaRPr lang="en-US" sz="1300" dirty="0"/>
          </a:p>
        </p:txBody>
      </p:sp>
      <p:sp>
        <p:nvSpPr>
          <p:cNvPr id="10" name="Text 7"/>
          <p:cNvSpPr/>
          <p:nvPr/>
        </p:nvSpPr>
        <p:spPr>
          <a:xfrm>
            <a:off x="877848" y="3224927"/>
            <a:ext cx="7388304" cy="273487"/>
          </a:xfrm>
          <a:prstGeom prst="rect">
            <a:avLst/>
          </a:prstGeom>
          <a:noFill/>
          <a:ln/>
        </p:spPr>
        <p:txBody>
          <a:bodyPr wrap="none" lIns="0" tIns="0" rIns="0" bIns="0" rtlCol="0" anchor="t"/>
          <a:lstStyle/>
          <a:p>
            <a:pPr algn="l" marL="342900" indent="-342900">
              <a:lnSpc>
                <a:spcPts val="2150"/>
              </a:lnSpc>
              <a:buSzPct val="100000"/>
              <a:buChar char="•"/>
            </a:pPr>
            <a:r>
              <a:rPr lang="en-US" sz="1300" dirty="0">
                <a:solidFill>
                  <a:srgbClr val="333F70"/>
                </a:solidFill>
                <a:latin typeface="Open Sans" pitchFamily="34" charset="0"/>
                <a:ea typeface="Open Sans" pitchFamily="34" charset="-122"/>
                <a:cs typeface="Open Sans" pitchFamily="34" charset="-120"/>
              </a:rPr>
              <a:t>Dénomination obligatoire</a:t>
            </a:r>
            <a:endParaRPr lang="en-US" sz="1300" dirty="0"/>
          </a:p>
        </p:txBody>
      </p:sp>
      <p:sp>
        <p:nvSpPr>
          <p:cNvPr id="11" name="Text 8"/>
          <p:cNvSpPr/>
          <p:nvPr/>
        </p:nvSpPr>
        <p:spPr>
          <a:xfrm>
            <a:off x="877848" y="3558183"/>
            <a:ext cx="7388304" cy="273487"/>
          </a:xfrm>
          <a:prstGeom prst="rect">
            <a:avLst/>
          </a:prstGeom>
          <a:noFill/>
          <a:ln/>
        </p:spPr>
        <p:txBody>
          <a:bodyPr wrap="none" lIns="0" tIns="0" rIns="0" bIns="0" rtlCol="0" anchor="t"/>
          <a:lstStyle/>
          <a:p>
            <a:pPr algn="l" marL="342900" indent="-342900">
              <a:lnSpc>
                <a:spcPts val="2150"/>
              </a:lnSpc>
              <a:buSzPct val="100000"/>
              <a:buChar char="•"/>
            </a:pPr>
            <a:r>
              <a:rPr lang="en-US" sz="1300" dirty="0">
                <a:solidFill>
                  <a:srgbClr val="333F70"/>
                </a:solidFill>
                <a:latin typeface="Open Sans" pitchFamily="34" charset="0"/>
                <a:ea typeface="Open Sans" pitchFamily="34" charset="-122"/>
                <a:cs typeface="Open Sans" pitchFamily="34" charset="-120"/>
              </a:rPr>
              <a:t>Noms des parties</a:t>
            </a:r>
            <a:endParaRPr lang="en-US" sz="1300" dirty="0"/>
          </a:p>
        </p:txBody>
      </p:sp>
      <p:sp>
        <p:nvSpPr>
          <p:cNvPr id="12" name="Text 9"/>
          <p:cNvSpPr/>
          <p:nvPr/>
        </p:nvSpPr>
        <p:spPr>
          <a:xfrm>
            <a:off x="877848" y="3891439"/>
            <a:ext cx="7388304" cy="273487"/>
          </a:xfrm>
          <a:prstGeom prst="rect">
            <a:avLst/>
          </a:prstGeom>
          <a:noFill/>
          <a:ln/>
        </p:spPr>
        <p:txBody>
          <a:bodyPr wrap="none" lIns="0" tIns="0" rIns="0" bIns="0" rtlCol="0" anchor="t"/>
          <a:lstStyle/>
          <a:p>
            <a:pPr algn="l" marL="342900" indent="-342900">
              <a:lnSpc>
                <a:spcPts val="2150"/>
              </a:lnSpc>
              <a:buSzPct val="100000"/>
              <a:buChar char="•"/>
            </a:pPr>
            <a:r>
              <a:rPr lang="en-US" sz="1300" dirty="0">
                <a:solidFill>
                  <a:srgbClr val="333F70"/>
                </a:solidFill>
                <a:latin typeface="Open Sans" pitchFamily="34" charset="0"/>
                <a:ea typeface="Open Sans" pitchFamily="34" charset="-122"/>
                <a:cs typeface="Open Sans" pitchFamily="34" charset="-120"/>
              </a:rPr>
              <a:t>Échéance et dates</a:t>
            </a:r>
            <a:endParaRPr lang="en-US" sz="1300" dirty="0"/>
          </a:p>
        </p:txBody>
      </p:sp>
      <p:sp>
        <p:nvSpPr>
          <p:cNvPr id="13" name="Text 10"/>
          <p:cNvSpPr/>
          <p:nvPr/>
        </p:nvSpPr>
        <p:spPr>
          <a:xfrm>
            <a:off x="877848" y="4224695"/>
            <a:ext cx="7388304" cy="273487"/>
          </a:xfrm>
          <a:prstGeom prst="rect">
            <a:avLst/>
          </a:prstGeom>
          <a:noFill/>
          <a:ln/>
        </p:spPr>
        <p:txBody>
          <a:bodyPr wrap="none" lIns="0" tIns="0" rIns="0" bIns="0" rtlCol="0" anchor="t"/>
          <a:lstStyle/>
          <a:p>
            <a:pPr algn="l" marL="342900" indent="-342900">
              <a:lnSpc>
                <a:spcPts val="2150"/>
              </a:lnSpc>
              <a:buSzPct val="100000"/>
              <a:buChar char="•"/>
            </a:pPr>
            <a:r>
              <a:rPr lang="en-US" sz="1300" dirty="0">
                <a:solidFill>
                  <a:srgbClr val="333F70"/>
                </a:solidFill>
                <a:latin typeface="Open Sans" pitchFamily="34" charset="0"/>
                <a:ea typeface="Open Sans" pitchFamily="34" charset="-122"/>
                <a:cs typeface="Open Sans" pitchFamily="34" charset="-120"/>
              </a:rPr>
              <a:t>Mentions légales</a:t>
            </a:r>
            <a:endParaRPr lang="en-US" sz="1300" dirty="0"/>
          </a:p>
        </p:txBody>
      </p:sp>
      <p:sp>
        <p:nvSpPr>
          <p:cNvPr id="14" name="Shape 11"/>
          <p:cNvSpPr/>
          <p:nvPr/>
        </p:nvSpPr>
        <p:spPr>
          <a:xfrm>
            <a:off x="684014" y="5119449"/>
            <a:ext cx="7775972" cy="2640092"/>
          </a:xfrm>
          <a:prstGeom prst="roundRect">
            <a:avLst>
              <a:gd name="adj" fmla="val 4156"/>
            </a:avLst>
          </a:prstGeom>
          <a:solidFill>
            <a:srgbClr val="FFFFFF"/>
          </a:solidFill>
          <a:ln/>
        </p:spPr>
      </p:sp>
      <p:sp>
        <p:nvSpPr>
          <p:cNvPr id="15" name="Shape 12"/>
          <p:cNvSpPr/>
          <p:nvPr/>
        </p:nvSpPr>
        <p:spPr>
          <a:xfrm>
            <a:off x="684014" y="5096589"/>
            <a:ext cx="7775972" cy="91440"/>
          </a:xfrm>
          <a:prstGeom prst="roundRect">
            <a:avLst>
              <a:gd name="adj" fmla="val 78553"/>
            </a:avLst>
          </a:prstGeom>
          <a:solidFill>
            <a:srgbClr val="26A688"/>
          </a:solidFill>
          <a:ln/>
        </p:spPr>
      </p:sp>
      <p:sp>
        <p:nvSpPr>
          <p:cNvPr id="16" name="Shape 13"/>
          <p:cNvSpPr/>
          <p:nvPr/>
        </p:nvSpPr>
        <p:spPr>
          <a:xfrm>
            <a:off x="4315480" y="4862989"/>
            <a:ext cx="513040" cy="513040"/>
          </a:xfrm>
          <a:prstGeom prst="roundRect">
            <a:avLst>
              <a:gd name="adj" fmla="val 178232"/>
            </a:avLst>
          </a:prstGeom>
          <a:solidFill>
            <a:srgbClr val="26A688"/>
          </a:solidFill>
          <a:ln/>
        </p:spPr>
      </p:sp>
      <p:sp>
        <p:nvSpPr>
          <p:cNvPr id="17" name="Text 14"/>
          <p:cNvSpPr/>
          <p:nvPr/>
        </p:nvSpPr>
        <p:spPr>
          <a:xfrm>
            <a:off x="4469428" y="4991219"/>
            <a:ext cx="205145" cy="256461"/>
          </a:xfrm>
          <a:prstGeom prst="rect">
            <a:avLst/>
          </a:prstGeom>
          <a:noFill/>
          <a:ln/>
        </p:spPr>
        <p:txBody>
          <a:bodyPr wrap="none" lIns="0" tIns="0" rIns="0" bIns="0" rtlCol="0" anchor="t"/>
          <a:lstStyle/>
          <a:p>
            <a:pPr algn="l" indent="0" marL="0">
              <a:lnSpc>
                <a:spcPts val="2550"/>
              </a:lnSpc>
              <a:buNone/>
            </a:pPr>
            <a:r>
              <a:rPr lang="en-US" sz="1600" b="1" dirty="0">
                <a:solidFill>
                  <a:srgbClr val="FFFFFF"/>
                </a:solidFill>
                <a:latin typeface="Unbounded Bold" pitchFamily="34" charset="0"/>
                <a:ea typeface="Unbounded Bold" pitchFamily="34" charset="-122"/>
                <a:cs typeface="Unbounded Bold" pitchFamily="34" charset="-120"/>
              </a:rPr>
              <a:t>2</a:t>
            </a:r>
            <a:endParaRPr lang="en-US" sz="1600" dirty="0"/>
          </a:p>
        </p:txBody>
      </p:sp>
      <p:sp>
        <p:nvSpPr>
          <p:cNvPr id="18" name="Text 15"/>
          <p:cNvSpPr/>
          <p:nvPr/>
        </p:nvSpPr>
        <p:spPr>
          <a:xfrm>
            <a:off x="877848" y="5546884"/>
            <a:ext cx="2452092" cy="267057"/>
          </a:xfrm>
          <a:prstGeom prst="rect">
            <a:avLst/>
          </a:prstGeom>
          <a:noFill/>
          <a:ln/>
        </p:spPr>
        <p:txBody>
          <a:bodyPr wrap="none" lIns="0" tIns="0" rIns="0" bIns="0" rtlCol="0" anchor="t"/>
          <a:lstStyle/>
          <a:p>
            <a:pPr algn="l" indent="0" marL="0">
              <a:lnSpc>
                <a:spcPts val="2100"/>
              </a:lnSpc>
              <a:buNone/>
            </a:pPr>
            <a:r>
              <a:rPr lang="en-US" sz="1650" b="1" dirty="0">
                <a:solidFill>
                  <a:srgbClr val="333F70"/>
                </a:solidFill>
                <a:latin typeface="Unbounded Bold" pitchFamily="34" charset="0"/>
                <a:ea typeface="Unbounded Bold" pitchFamily="34" charset="-122"/>
                <a:cs typeface="Unbounded Bold" pitchFamily="34" charset="-120"/>
              </a:rPr>
              <a:t>Droit des Sociétés</a:t>
            </a:r>
            <a:endParaRPr lang="en-US" sz="1650" dirty="0"/>
          </a:p>
        </p:txBody>
      </p:sp>
      <p:sp>
        <p:nvSpPr>
          <p:cNvPr id="19" name="Text 16"/>
          <p:cNvSpPr/>
          <p:nvPr/>
        </p:nvSpPr>
        <p:spPr>
          <a:xfrm>
            <a:off x="877848" y="5916454"/>
            <a:ext cx="7388304" cy="273487"/>
          </a:xfrm>
          <a:prstGeom prst="rect">
            <a:avLst/>
          </a:prstGeom>
          <a:noFill/>
          <a:ln/>
        </p:spPr>
        <p:txBody>
          <a:bodyPr wrap="none" lIns="0" tIns="0" rIns="0" bIns="0" rtlCol="0" anchor="t"/>
          <a:lstStyle/>
          <a:p>
            <a:pPr algn="l" indent="0" marL="0">
              <a:lnSpc>
                <a:spcPts val="2150"/>
              </a:lnSpc>
              <a:buNone/>
            </a:pPr>
            <a:r>
              <a:rPr lang="en-US" sz="1300" dirty="0">
                <a:solidFill>
                  <a:srgbClr val="333F70"/>
                </a:solidFill>
                <a:latin typeface="Open Sans" pitchFamily="34" charset="0"/>
                <a:ea typeface="Open Sans" pitchFamily="34" charset="-122"/>
                <a:cs typeface="Open Sans" pitchFamily="34" charset="-120"/>
              </a:rPr>
              <a:t>Formalisme important pour la constitution et le fonctionnement</a:t>
            </a:r>
            <a:endParaRPr lang="en-US" sz="1300" dirty="0"/>
          </a:p>
        </p:txBody>
      </p:sp>
      <p:sp>
        <p:nvSpPr>
          <p:cNvPr id="20" name="Text 17"/>
          <p:cNvSpPr/>
          <p:nvPr/>
        </p:nvSpPr>
        <p:spPr>
          <a:xfrm>
            <a:off x="877848" y="6292453"/>
            <a:ext cx="7388304" cy="273487"/>
          </a:xfrm>
          <a:prstGeom prst="rect">
            <a:avLst/>
          </a:prstGeom>
          <a:noFill/>
          <a:ln/>
        </p:spPr>
        <p:txBody>
          <a:bodyPr wrap="none" lIns="0" tIns="0" rIns="0" bIns="0" rtlCol="0" anchor="t"/>
          <a:lstStyle/>
          <a:p>
            <a:pPr algn="l" marL="342900" indent="-342900">
              <a:lnSpc>
                <a:spcPts val="2150"/>
              </a:lnSpc>
              <a:buSzPct val="100000"/>
              <a:buChar char="•"/>
            </a:pPr>
            <a:r>
              <a:rPr lang="en-US" sz="1300" dirty="0">
                <a:solidFill>
                  <a:srgbClr val="333F70"/>
                </a:solidFill>
                <a:latin typeface="Open Sans" pitchFamily="34" charset="0"/>
                <a:ea typeface="Open Sans" pitchFamily="34" charset="-122"/>
                <a:cs typeface="Open Sans" pitchFamily="34" charset="-120"/>
              </a:rPr>
              <a:t>Statuts écrits obligatoires</a:t>
            </a:r>
            <a:endParaRPr lang="en-US" sz="1300" dirty="0"/>
          </a:p>
        </p:txBody>
      </p:sp>
      <p:sp>
        <p:nvSpPr>
          <p:cNvPr id="21" name="Text 18"/>
          <p:cNvSpPr/>
          <p:nvPr/>
        </p:nvSpPr>
        <p:spPr>
          <a:xfrm>
            <a:off x="877848" y="6625709"/>
            <a:ext cx="7388304" cy="273487"/>
          </a:xfrm>
          <a:prstGeom prst="rect">
            <a:avLst/>
          </a:prstGeom>
          <a:noFill/>
          <a:ln/>
        </p:spPr>
        <p:txBody>
          <a:bodyPr wrap="none" lIns="0" tIns="0" rIns="0" bIns="0" rtlCol="0" anchor="t"/>
          <a:lstStyle/>
          <a:p>
            <a:pPr algn="l" marL="342900" indent="-342900">
              <a:lnSpc>
                <a:spcPts val="2150"/>
              </a:lnSpc>
              <a:buSzPct val="100000"/>
              <a:buChar char="•"/>
            </a:pPr>
            <a:r>
              <a:rPr lang="en-US" sz="1300" dirty="0">
                <a:solidFill>
                  <a:srgbClr val="333F70"/>
                </a:solidFill>
                <a:latin typeface="Open Sans" pitchFamily="34" charset="0"/>
                <a:ea typeface="Open Sans" pitchFamily="34" charset="-122"/>
                <a:cs typeface="Open Sans" pitchFamily="34" charset="-120"/>
              </a:rPr>
              <a:t>Mentions obligatoires (art. 1835 C. civ.)</a:t>
            </a:r>
            <a:endParaRPr lang="en-US" sz="1300" dirty="0"/>
          </a:p>
        </p:txBody>
      </p:sp>
      <p:sp>
        <p:nvSpPr>
          <p:cNvPr id="22" name="Text 19"/>
          <p:cNvSpPr/>
          <p:nvPr/>
        </p:nvSpPr>
        <p:spPr>
          <a:xfrm>
            <a:off x="877848" y="6958965"/>
            <a:ext cx="7388304" cy="273487"/>
          </a:xfrm>
          <a:prstGeom prst="rect">
            <a:avLst/>
          </a:prstGeom>
          <a:noFill/>
          <a:ln/>
        </p:spPr>
        <p:txBody>
          <a:bodyPr wrap="none" lIns="0" tIns="0" rIns="0" bIns="0" rtlCol="0" anchor="t"/>
          <a:lstStyle/>
          <a:p>
            <a:pPr algn="l" marL="342900" indent="-342900">
              <a:lnSpc>
                <a:spcPts val="2150"/>
              </a:lnSpc>
              <a:buSzPct val="100000"/>
              <a:buChar char="•"/>
            </a:pPr>
            <a:r>
              <a:rPr lang="en-US" sz="1300" dirty="0">
                <a:solidFill>
                  <a:srgbClr val="333F70"/>
                </a:solidFill>
                <a:latin typeface="Open Sans" pitchFamily="34" charset="0"/>
                <a:ea typeface="Open Sans" pitchFamily="34" charset="-122"/>
                <a:cs typeface="Open Sans" pitchFamily="34" charset="-120"/>
              </a:rPr>
              <a:t>Publication des statuts</a:t>
            </a:r>
            <a:endParaRPr lang="en-US" sz="1300" dirty="0"/>
          </a:p>
        </p:txBody>
      </p:sp>
      <p:sp>
        <p:nvSpPr>
          <p:cNvPr id="23" name="Text 20"/>
          <p:cNvSpPr/>
          <p:nvPr/>
        </p:nvSpPr>
        <p:spPr>
          <a:xfrm>
            <a:off x="877848" y="7292221"/>
            <a:ext cx="7388304" cy="273487"/>
          </a:xfrm>
          <a:prstGeom prst="rect">
            <a:avLst/>
          </a:prstGeom>
          <a:noFill/>
          <a:ln/>
        </p:spPr>
        <p:txBody>
          <a:bodyPr wrap="none" lIns="0" tIns="0" rIns="0" bIns="0" rtlCol="0" anchor="t"/>
          <a:lstStyle/>
          <a:p>
            <a:pPr algn="l" marL="342900" indent="-342900">
              <a:lnSpc>
                <a:spcPts val="2150"/>
              </a:lnSpc>
              <a:buSzPct val="100000"/>
              <a:buChar char="•"/>
            </a:pPr>
            <a:r>
              <a:rPr lang="en-US" sz="1300" dirty="0">
                <a:solidFill>
                  <a:srgbClr val="333F70"/>
                </a:solidFill>
                <a:latin typeface="Open Sans" pitchFamily="34" charset="0"/>
                <a:ea typeface="Open Sans" pitchFamily="34" charset="-122"/>
                <a:cs typeface="Open Sans" pitchFamily="34" charset="-120"/>
              </a:rPr>
              <a:t>Formalités d'enregistrement</a:t>
            </a:r>
            <a:endParaRPr lang="en-US" sz="13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spTree>
      <p:nvGrpSpPr>
        <p:cNvPr id="1" name=""/>
        <p:cNvGrpSpPr/>
        <p:nvPr/>
      </p:nvGrpSpPr>
      <p:grpSpPr>
        <a:xfrm>
          <a:off x="0" y="0"/>
          <a:ext cx="0" cy="0"/>
          <a:chOff x="0" y="0"/>
          <a:chExt cx="0" cy="0"/>
        </a:xfrm>
      </p:grpSpPr>
      <p:sp>
        <p:nvSpPr>
          <p:cNvPr id="2" name="Text 0"/>
          <p:cNvSpPr/>
          <p:nvPr/>
        </p:nvSpPr>
        <p:spPr>
          <a:xfrm>
            <a:off x="562094" y="386358"/>
            <a:ext cx="9519880" cy="439102"/>
          </a:xfrm>
          <a:prstGeom prst="rect">
            <a:avLst/>
          </a:prstGeom>
          <a:noFill/>
          <a:ln/>
        </p:spPr>
        <p:txBody>
          <a:bodyPr wrap="none" lIns="0" tIns="0" rIns="0" bIns="0" rtlCol="0" anchor="t"/>
          <a:lstStyle/>
          <a:p>
            <a:pPr algn="l" indent="0" marL="0">
              <a:lnSpc>
                <a:spcPts val="3450"/>
              </a:lnSpc>
              <a:buNone/>
            </a:pPr>
            <a:r>
              <a:rPr lang="en-US" sz="2750" b="1" dirty="0">
                <a:solidFill>
                  <a:srgbClr val="333F70"/>
                </a:solidFill>
                <a:latin typeface="Unbounded Bold" pitchFamily="34" charset="0"/>
                <a:ea typeface="Unbounded Bold" pitchFamily="34" charset="-122"/>
                <a:cs typeface="Unbounded Bold" pitchFamily="34" charset="-120"/>
              </a:rPr>
              <a:t>B. Exécution des Obligations Commerciales</a:t>
            </a:r>
            <a:endParaRPr lang="en-US" sz="2750" dirty="0"/>
          </a:p>
        </p:txBody>
      </p:sp>
      <p:sp>
        <p:nvSpPr>
          <p:cNvPr id="3" name="Text 1"/>
          <p:cNvSpPr/>
          <p:nvPr/>
        </p:nvSpPr>
        <p:spPr>
          <a:xfrm>
            <a:off x="562094" y="1176695"/>
            <a:ext cx="3008352" cy="219432"/>
          </a:xfrm>
          <a:prstGeom prst="rect">
            <a:avLst/>
          </a:prstGeom>
          <a:noFill/>
          <a:ln/>
        </p:spPr>
        <p:txBody>
          <a:bodyPr wrap="none" lIns="0" tIns="0" rIns="0" bIns="0" rtlCol="0" anchor="t"/>
          <a:lstStyle/>
          <a:p>
            <a:pPr algn="l" indent="0" marL="0">
              <a:lnSpc>
                <a:spcPts val="1700"/>
              </a:lnSpc>
              <a:buNone/>
            </a:pPr>
            <a:r>
              <a:rPr lang="en-US" sz="1350" b="1" dirty="0">
                <a:solidFill>
                  <a:srgbClr val="333F70"/>
                </a:solidFill>
                <a:latin typeface="Unbounded Bold" pitchFamily="34" charset="0"/>
                <a:ea typeface="Unbounded Bold" pitchFamily="34" charset="-122"/>
                <a:cs typeface="Unbounded Bold" pitchFamily="34" charset="-120"/>
              </a:rPr>
              <a:t>Mise en Demeure Simplifiée</a:t>
            </a:r>
            <a:endParaRPr lang="en-US" sz="1350" dirty="0"/>
          </a:p>
        </p:txBody>
      </p:sp>
      <p:sp>
        <p:nvSpPr>
          <p:cNvPr id="4" name="Text 2"/>
          <p:cNvSpPr/>
          <p:nvPr/>
        </p:nvSpPr>
        <p:spPr>
          <a:xfrm>
            <a:off x="562094" y="1536621"/>
            <a:ext cx="6581775" cy="449580"/>
          </a:xfrm>
          <a:prstGeom prst="rect">
            <a:avLst/>
          </a:prstGeom>
          <a:noFill/>
          <a:ln/>
        </p:spPr>
        <p:txBody>
          <a:bodyPr wrap="square" lIns="0" tIns="0" rIns="0" bIns="0" rtlCol="0" anchor="t"/>
          <a:lstStyle/>
          <a:p>
            <a:pPr algn="l" indent="0" marL="0">
              <a:lnSpc>
                <a:spcPts val="1750"/>
              </a:lnSpc>
              <a:buNone/>
            </a:pPr>
            <a:r>
              <a:rPr lang="en-US" sz="1100" dirty="0">
                <a:solidFill>
                  <a:srgbClr val="333F70"/>
                </a:solidFill>
                <a:latin typeface="Open Sans" pitchFamily="34" charset="0"/>
                <a:ea typeface="Open Sans" pitchFamily="34" charset="-122"/>
                <a:cs typeface="Open Sans" pitchFamily="34" charset="-120"/>
              </a:rPr>
              <a:t>Depuis la loi du 9 juillet 1991, la mise en demeure peut résulter d'une simple lettre missive avec interpellation suffisante.</a:t>
            </a:r>
            <a:endParaRPr lang="en-US" sz="1100" dirty="0"/>
          </a:p>
        </p:txBody>
      </p:sp>
      <p:sp>
        <p:nvSpPr>
          <p:cNvPr id="5" name="Text 3"/>
          <p:cNvSpPr/>
          <p:nvPr/>
        </p:nvSpPr>
        <p:spPr>
          <a:xfrm>
            <a:off x="562094" y="2112645"/>
            <a:ext cx="6581775" cy="224790"/>
          </a:xfrm>
          <a:prstGeom prst="rect">
            <a:avLst/>
          </a:prstGeom>
          <a:noFill/>
          <a:ln/>
        </p:spPr>
        <p:txBody>
          <a:bodyPr wrap="none" lIns="0" tIns="0" rIns="0" bIns="0" rtlCol="0" anchor="t"/>
          <a:lstStyle/>
          <a:p>
            <a:pPr algn="l" marL="342900" indent="-342900">
              <a:lnSpc>
                <a:spcPts val="1750"/>
              </a:lnSpc>
              <a:buSzPct val="100000"/>
              <a:buChar char="•"/>
            </a:pPr>
            <a:r>
              <a:rPr lang="en-US" sz="1100" dirty="0">
                <a:solidFill>
                  <a:srgbClr val="333F70"/>
                </a:solidFill>
                <a:latin typeface="Open Sans" pitchFamily="34" charset="0"/>
                <a:ea typeface="Open Sans" pitchFamily="34" charset="-122"/>
                <a:cs typeface="Open Sans" pitchFamily="34" charset="-120"/>
              </a:rPr>
              <a:t>Plus besoin d'huissier systématiquement</a:t>
            </a:r>
            <a:endParaRPr lang="en-US" sz="1100" dirty="0"/>
          </a:p>
        </p:txBody>
      </p:sp>
      <p:sp>
        <p:nvSpPr>
          <p:cNvPr id="6" name="Text 4"/>
          <p:cNvSpPr/>
          <p:nvPr/>
        </p:nvSpPr>
        <p:spPr>
          <a:xfrm>
            <a:off x="562094" y="2386608"/>
            <a:ext cx="6581775" cy="224790"/>
          </a:xfrm>
          <a:prstGeom prst="rect">
            <a:avLst/>
          </a:prstGeom>
          <a:noFill/>
          <a:ln/>
        </p:spPr>
        <p:txBody>
          <a:bodyPr wrap="none" lIns="0" tIns="0" rIns="0" bIns="0" rtlCol="0" anchor="t"/>
          <a:lstStyle/>
          <a:p>
            <a:pPr algn="l" marL="342900" indent="-342900">
              <a:lnSpc>
                <a:spcPts val="1750"/>
              </a:lnSpc>
              <a:buSzPct val="100000"/>
              <a:buChar char="•"/>
            </a:pPr>
            <a:r>
              <a:rPr lang="en-US" sz="1100" dirty="0">
                <a:solidFill>
                  <a:srgbClr val="333F70"/>
                </a:solidFill>
                <a:latin typeface="Open Sans" pitchFamily="34" charset="0"/>
                <a:ea typeface="Open Sans" pitchFamily="34" charset="-122"/>
                <a:cs typeface="Open Sans" pitchFamily="34" charset="-120"/>
              </a:rPr>
              <a:t>LRAR acceptée</a:t>
            </a:r>
            <a:endParaRPr lang="en-US" sz="1100" dirty="0"/>
          </a:p>
        </p:txBody>
      </p:sp>
      <p:sp>
        <p:nvSpPr>
          <p:cNvPr id="7" name="Text 5"/>
          <p:cNvSpPr/>
          <p:nvPr/>
        </p:nvSpPr>
        <p:spPr>
          <a:xfrm>
            <a:off x="562094" y="2660571"/>
            <a:ext cx="6581775" cy="224790"/>
          </a:xfrm>
          <a:prstGeom prst="rect">
            <a:avLst/>
          </a:prstGeom>
          <a:noFill/>
          <a:ln/>
        </p:spPr>
        <p:txBody>
          <a:bodyPr wrap="none" lIns="0" tIns="0" rIns="0" bIns="0" rtlCol="0" anchor="t"/>
          <a:lstStyle/>
          <a:p>
            <a:pPr algn="l" marL="342900" indent="-342900">
              <a:lnSpc>
                <a:spcPts val="1750"/>
              </a:lnSpc>
              <a:buSzPct val="100000"/>
              <a:buChar char="•"/>
            </a:pPr>
            <a:r>
              <a:rPr lang="en-US" sz="1100" dirty="0">
                <a:solidFill>
                  <a:srgbClr val="333F70"/>
                </a:solidFill>
                <a:latin typeface="Open Sans" pitchFamily="34" charset="0"/>
                <a:ea typeface="Open Sans" pitchFamily="34" charset="-122"/>
                <a:cs typeface="Open Sans" pitchFamily="34" charset="-120"/>
              </a:rPr>
              <a:t>Simple lettre ou e-mail possible</a:t>
            </a:r>
            <a:endParaRPr lang="en-US" sz="1100" dirty="0"/>
          </a:p>
        </p:txBody>
      </p:sp>
      <p:sp>
        <p:nvSpPr>
          <p:cNvPr id="8" name="Text 6"/>
          <p:cNvSpPr/>
          <p:nvPr/>
        </p:nvSpPr>
        <p:spPr>
          <a:xfrm>
            <a:off x="562094" y="2934533"/>
            <a:ext cx="6581775" cy="224790"/>
          </a:xfrm>
          <a:prstGeom prst="rect">
            <a:avLst/>
          </a:prstGeom>
          <a:noFill/>
          <a:ln/>
        </p:spPr>
        <p:txBody>
          <a:bodyPr wrap="none" lIns="0" tIns="0" rIns="0" bIns="0" rtlCol="0" anchor="t"/>
          <a:lstStyle/>
          <a:p>
            <a:pPr algn="l" marL="342900" indent="-342900">
              <a:lnSpc>
                <a:spcPts val="1750"/>
              </a:lnSpc>
              <a:buSzPct val="100000"/>
              <a:buChar char="•"/>
            </a:pPr>
            <a:r>
              <a:rPr lang="en-US" sz="1100" dirty="0">
                <a:solidFill>
                  <a:srgbClr val="333F70"/>
                </a:solidFill>
                <a:latin typeface="Open Sans" pitchFamily="34" charset="0"/>
                <a:ea typeface="Open Sans" pitchFamily="34" charset="-122"/>
                <a:cs typeface="Open Sans" pitchFamily="34" charset="-120"/>
              </a:rPr>
              <a:t>Réponse aux besoins d'efficacité</a:t>
            </a:r>
            <a:endParaRPr lang="en-US" sz="1100" dirty="0"/>
          </a:p>
        </p:txBody>
      </p:sp>
      <p:sp>
        <p:nvSpPr>
          <p:cNvPr id="9" name="Text 7"/>
          <p:cNvSpPr/>
          <p:nvPr/>
        </p:nvSpPr>
        <p:spPr>
          <a:xfrm>
            <a:off x="562094" y="3299817"/>
            <a:ext cx="2220039" cy="219432"/>
          </a:xfrm>
          <a:prstGeom prst="rect">
            <a:avLst/>
          </a:prstGeom>
          <a:noFill/>
          <a:ln/>
        </p:spPr>
        <p:txBody>
          <a:bodyPr wrap="none" lIns="0" tIns="0" rIns="0" bIns="0" rtlCol="0" anchor="t"/>
          <a:lstStyle/>
          <a:p>
            <a:pPr algn="l" indent="0" marL="0">
              <a:lnSpc>
                <a:spcPts val="1700"/>
              </a:lnSpc>
              <a:buNone/>
            </a:pPr>
            <a:r>
              <a:rPr lang="en-US" sz="1350" b="1" dirty="0">
                <a:solidFill>
                  <a:srgbClr val="333F70"/>
                </a:solidFill>
                <a:latin typeface="Unbounded Bold" pitchFamily="34" charset="0"/>
                <a:ea typeface="Unbounded Bold" pitchFamily="34" charset="-122"/>
                <a:cs typeface="Unbounded Bold" pitchFamily="34" charset="-120"/>
              </a:rPr>
              <a:t>Solidarité Présumée</a:t>
            </a:r>
            <a:endParaRPr lang="en-US" sz="1350" dirty="0"/>
          </a:p>
        </p:txBody>
      </p:sp>
      <p:sp>
        <p:nvSpPr>
          <p:cNvPr id="10" name="Text 8"/>
          <p:cNvSpPr/>
          <p:nvPr/>
        </p:nvSpPr>
        <p:spPr>
          <a:xfrm>
            <a:off x="562094" y="3659743"/>
            <a:ext cx="6581775" cy="224790"/>
          </a:xfrm>
          <a:prstGeom prst="rect">
            <a:avLst/>
          </a:prstGeom>
          <a:noFill/>
          <a:ln/>
        </p:spPr>
        <p:txBody>
          <a:bodyPr wrap="none" lIns="0" tIns="0" rIns="0" bIns="0" rtlCol="0" anchor="t"/>
          <a:lstStyle/>
          <a:p>
            <a:pPr algn="l" indent="0" marL="0">
              <a:lnSpc>
                <a:spcPts val="1750"/>
              </a:lnSpc>
              <a:buNone/>
            </a:pPr>
            <a:r>
              <a:rPr lang="en-US" sz="1100" dirty="0">
                <a:solidFill>
                  <a:srgbClr val="333F70"/>
                </a:solidFill>
                <a:latin typeface="Open Sans" pitchFamily="34" charset="0"/>
                <a:ea typeface="Open Sans" pitchFamily="34" charset="-122"/>
                <a:cs typeface="Open Sans" pitchFamily="34" charset="-120"/>
              </a:rPr>
              <a:t>Dérogation à l'article 1310 du Code civil : la solidarité se présume entre commerçants.</a:t>
            </a:r>
            <a:endParaRPr lang="en-US" sz="1100" dirty="0"/>
          </a:p>
        </p:txBody>
      </p:sp>
      <p:pic>
        <p:nvPicPr>
          <p:cNvPr id="11" name="Image 0" descr="preencoded.png">    </p:cNvPr>
          <p:cNvPicPr>
            <a:picLocks noChangeAspect="1"/>
          </p:cNvPicPr>
          <p:nvPr/>
        </p:nvPicPr>
        <p:blipFill>
          <a:blip r:embed="rId1"/>
          <a:stretch>
            <a:fillRect/>
          </a:stretch>
        </p:blipFill>
        <p:spPr>
          <a:xfrm>
            <a:off x="7494151" y="1194197"/>
            <a:ext cx="6581775" cy="6581775"/>
          </a:xfrm>
          <a:prstGeom prst="rect">
            <a:avLst/>
          </a:prstGeom>
        </p:spPr>
      </p:pic>
      <p:sp>
        <p:nvSpPr>
          <p:cNvPr id="12" name="Text 9"/>
          <p:cNvSpPr/>
          <p:nvPr/>
        </p:nvSpPr>
        <p:spPr>
          <a:xfrm>
            <a:off x="7494151" y="7933968"/>
            <a:ext cx="2437686" cy="219432"/>
          </a:xfrm>
          <a:prstGeom prst="rect">
            <a:avLst/>
          </a:prstGeom>
          <a:noFill/>
          <a:ln/>
        </p:spPr>
        <p:txBody>
          <a:bodyPr wrap="none" lIns="0" tIns="0" rIns="0" bIns="0" rtlCol="0" anchor="t"/>
          <a:lstStyle/>
          <a:p>
            <a:pPr algn="l" indent="0" marL="0">
              <a:lnSpc>
                <a:spcPts val="1700"/>
              </a:lnSpc>
              <a:buNone/>
            </a:pPr>
            <a:r>
              <a:rPr lang="en-US" sz="1350" b="1" dirty="0">
                <a:solidFill>
                  <a:srgbClr val="333F70"/>
                </a:solidFill>
                <a:latin typeface="Unbounded Bold" pitchFamily="34" charset="0"/>
                <a:ea typeface="Unbounded Bold" pitchFamily="34" charset="-122"/>
                <a:cs typeface="Unbounded Bold" pitchFamily="34" charset="-120"/>
              </a:rPr>
              <a:t>Facultés de l'Acheteur</a:t>
            </a:r>
            <a:endParaRPr lang="en-US" sz="1350" dirty="0"/>
          </a:p>
        </p:txBody>
      </p:sp>
      <p:sp>
        <p:nvSpPr>
          <p:cNvPr id="13" name="Text 10"/>
          <p:cNvSpPr/>
          <p:nvPr/>
        </p:nvSpPr>
        <p:spPr>
          <a:xfrm>
            <a:off x="7494151" y="8293894"/>
            <a:ext cx="6581775" cy="224790"/>
          </a:xfrm>
          <a:prstGeom prst="rect">
            <a:avLst/>
          </a:prstGeom>
          <a:noFill/>
          <a:ln/>
        </p:spPr>
        <p:txBody>
          <a:bodyPr wrap="none" lIns="0" tIns="0" rIns="0" bIns="0" rtlCol="0" anchor="t"/>
          <a:lstStyle/>
          <a:p>
            <a:pPr algn="l" marL="342900" indent="-342900">
              <a:lnSpc>
                <a:spcPts val="1750"/>
              </a:lnSpc>
              <a:buSzPct val="100000"/>
              <a:buChar char="•"/>
            </a:pPr>
            <a:r>
              <a:rPr lang="en-US" sz="1100" b="1" dirty="0">
                <a:solidFill>
                  <a:srgbClr val="333F70"/>
                </a:solidFill>
                <a:latin typeface="Open Sans" pitchFamily="34" charset="0"/>
                <a:ea typeface="Open Sans" pitchFamily="34" charset="-122"/>
                <a:cs typeface="Open Sans" pitchFamily="34" charset="-120"/>
              </a:rPr>
              <a:t>Faculté de remplacement</a:t>
            </a:r>
            <a:pPr algn="l" indent="0" marL="0">
              <a:lnSpc>
                <a:spcPts val="1750"/>
              </a:lnSpc>
              <a:buNone/>
            </a:pPr>
            <a:r>
              <a:rPr lang="en-US" sz="1100" dirty="0">
                <a:solidFill>
                  <a:srgbClr val="333F70"/>
                </a:solidFill>
                <a:latin typeface="Open Sans" pitchFamily="34" charset="0"/>
                <a:ea typeface="Open Sans" pitchFamily="34" charset="-122"/>
                <a:cs typeface="Open Sans" pitchFamily="34" charset="-120"/>
              </a:rPr>
              <a:t> : marchandises similaires aux frais du vendeur</a:t>
            </a:r>
            <a:endParaRPr lang="en-US" sz="1100" dirty="0"/>
          </a:p>
        </p:txBody>
      </p:sp>
      <p:sp>
        <p:nvSpPr>
          <p:cNvPr id="14" name="Text 11"/>
          <p:cNvSpPr/>
          <p:nvPr/>
        </p:nvSpPr>
        <p:spPr>
          <a:xfrm>
            <a:off x="7494151" y="8567857"/>
            <a:ext cx="6581775" cy="224790"/>
          </a:xfrm>
          <a:prstGeom prst="rect">
            <a:avLst/>
          </a:prstGeom>
          <a:noFill/>
          <a:ln/>
        </p:spPr>
        <p:txBody>
          <a:bodyPr wrap="none" lIns="0" tIns="0" rIns="0" bIns="0" rtlCol="0" anchor="t"/>
          <a:lstStyle/>
          <a:p>
            <a:pPr algn="l" marL="342900" indent="-342900">
              <a:lnSpc>
                <a:spcPts val="1750"/>
              </a:lnSpc>
              <a:buSzPct val="100000"/>
              <a:buChar char="•"/>
            </a:pPr>
            <a:r>
              <a:rPr lang="en-US" sz="1100" b="1" dirty="0">
                <a:solidFill>
                  <a:srgbClr val="333F70"/>
                </a:solidFill>
                <a:latin typeface="Open Sans" pitchFamily="34" charset="0"/>
                <a:ea typeface="Open Sans" pitchFamily="34" charset="-122"/>
                <a:cs typeface="Open Sans" pitchFamily="34" charset="-120"/>
              </a:rPr>
              <a:t>Faculté de réfaction</a:t>
            </a:r>
            <a:pPr algn="l" indent="0" marL="0">
              <a:lnSpc>
                <a:spcPts val="1750"/>
              </a:lnSpc>
              <a:buNone/>
            </a:pPr>
            <a:r>
              <a:rPr lang="en-US" sz="1100" dirty="0">
                <a:solidFill>
                  <a:srgbClr val="333F70"/>
                </a:solidFill>
                <a:latin typeface="Open Sans" pitchFamily="34" charset="0"/>
                <a:ea typeface="Open Sans" pitchFamily="34" charset="-122"/>
                <a:cs typeface="Open Sans" pitchFamily="34" charset="-120"/>
              </a:rPr>
              <a:t> : diminution du prix en cas d'exécution partielle</a:t>
            </a:r>
            <a:endParaRPr lang="en-US" sz="11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322903"/>
            <a:ext cx="7556421" cy="1240155"/>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Prescriptions Commerciales</a:t>
            </a:r>
            <a:endParaRPr lang="en-US" sz="3900" dirty="0"/>
          </a:p>
        </p:txBody>
      </p:sp>
      <p:sp>
        <p:nvSpPr>
          <p:cNvPr id="4" name="Shape 1"/>
          <p:cNvSpPr/>
          <p:nvPr/>
        </p:nvSpPr>
        <p:spPr>
          <a:xfrm>
            <a:off x="1017032" y="2860715"/>
            <a:ext cx="22860" cy="2661880"/>
          </a:xfrm>
          <a:prstGeom prst="roundRect">
            <a:avLst>
              <a:gd name="adj" fmla="val 364651"/>
            </a:avLst>
          </a:prstGeom>
          <a:solidFill>
            <a:srgbClr val="BCDBD4"/>
          </a:solidFill>
          <a:ln/>
        </p:spPr>
      </p:sp>
      <p:sp>
        <p:nvSpPr>
          <p:cNvPr id="5" name="Shape 2"/>
          <p:cNvSpPr/>
          <p:nvPr/>
        </p:nvSpPr>
        <p:spPr>
          <a:xfrm>
            <a:off x="1217414" y="3072527"/>
            <a:ext cx="595313" cy="22860"/>
          </a:xfrm>
          <a:prstGeom prst="roundRect">
            <a:avLst>
              <a:gd name="adj" fmla="val 364651"/>
            </a:avLst>
          </a:prstGeom>
          <a:solidFill>
            <a:srgbClr val="BCDBD4"/>
          </a:solidFill>
          <a:ln/>
        </p:spPr>
      </p:sp>
      <p:sp>
        <p:nvSpPr>
          <p:cNvPr id="6" name="Shape 3"/>
          <p:cNvSpPr/>
          <p:nvPr/>
        </p:nvSpPr>
        <p:spPr>
          <a:xfrm>
            <a:off x="793790" y="2860715"/>
            <a:ext cx="446484" cy="446484"/>
          </a:xfrm>
          <a:prstGeom prst="roundRect">
            <a:avLst>
              <a:gd name="adj" fmla="val 18670"/>
            </a:avLst>
          </a:prstGeom>
          <a:solidFill>
            <a:srgbClr val="D6F5EE"/>
          </a:solidFill>
          <a:ln w="7620">
            <a:solidFill>
              <a:srgbClr val="BCDBD4"/>
            </a:solidFill>
            <a:prstDash val="solid"/>
          </a:ln>
        </p:spPr>
      </p:sp>
      <p:sp>
        <p:nvSpPr>
          <p:cNvPr id="7" name="Text 4"/>
          <p:cNvSpPr/>
          <p:nvPr/>
        </p:nvSpPr>
        <p:spPr>
          <a:xfrm>
            <a:off x="868204" y="2897922"/>
            <a:ext cx="297656" cy="372070"/>
          </a:xfrm>
          <a:prstGeom prst="rect">
            <a:avLst/>
          </a:prstGeom>
          <a:noFill/>
          <a:ln/>
        </p:spPr>
        <p:txBody>
          <a:bodyPr wrap="none" lIns="0" tIns="0" rIns="0" bIns="0" rtlCol="0" anchor="t"/>
          <a:lstStyle/>
          <a:p>
            <a:pPr algn="ctr" indent="0" marL="0">
              <a:lnSpc>
                <a:spcPts val="2300"/>
              </a:lnSpc>
              <a:buNone/>
            </a:pPr>
            <a:r>
              <a:rPr lang="en-US" sz="2300" b="1" dirty="0">
                <a:solidFill>
                  <a:srgbClr val="333F70"/>
                </a:solidFill>
                <a:latin typeface="Unbounded Bold" pitchFamily="34" charset="0"/>
                <a:ea typeface="Unbounded Bold" pitchFamily="34" charset="-122"/>
                <a:cs typeface="Unbounded Bold" pitchFamily="34" charset="-120"/>
              </a:rPr>
              <a:t>1</a:t>
            </a:r>
            <a:endParaRPr lang="en-US" sz="2300" dirty="0"/>
          </a:p>
        </p:txBody>
      </p:sp>
      <p:sp>
        <p:nvSpPr>
          <p:cNvPr id="8" name="Text 5"/>
          <p:cNvSpPr/>
          <p:nvPr/>
        </p:nvSpPr>
        <p:spPr>
          <a:xfrm>
            <a:off x="2009418" y="2928938"/>
            <a:ext cx="2736771"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Réforme de 2008</a:t>
            </a:r>
            <a:endParaRPr lang="en-US" sz="1950" dirty="0"/>
          </a:p>
        </p:txBody>
      </p:sp>
      <p:sp>
        <p:nvSpPr>
          <p:cNvPr id="9" name="Text 6"/>
          <p:cNvSpPr/>
          <p:nvPr/>
        </p:nvSpPr>
        <p:spPr>
          <a:xfrm>
            <a:off x="2009418" y="3358158"/>
            <a:ext cx="6340793"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Harmonisation à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cinq ans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du délai de prescription (art. L110-4 C. com. et 2224 C. civ.)</a:t>
            </a:r>
            <a:endParaRPr lang="en-US" sz="1550" dirty="0"/>
          </a:p>
        </p:txBody>
      </p:sp>
      <p:sp>
        <p:nvSpPr>
          <p:cNvPr id="10" name="Shape 7"/>
          <p:cNvSpPr/>
          <p:nvPr/>
        </p:nvSpPr>
        <p:spPr>
          <a:xfrm>
            <a:off x="1217414" y="4601885"/>
            <a:ext cx="595313" cy="22860"/>
          </a:xfrm>
          <a:prstGeom prst="roundRect">
            <a:avLst>
              <a:gd name="adj" fmla="val 364651"/>
            </a:avLst>
          </a:prstGeom>
          <a:solidFill>
            <a:srgbClr val="BCDBD4"/>
          </a:solidFill>
          <a:ln/>
        </p:spPr>
      </p:sp>
      <p:sp>
        <p:nvSpPr>
          <p:cNvPr id="11" name="Shape 8"/>
          <p:cNvSpPr/>
          <p:nvPr/>
        </p:nvSpPr>
        <p:spPr>
          <a:xfrm>
            <a:off x="793790" y="4390073"/>
            <a:ext cx="446484" cy="446484"/>
          </a:xfrm>
          <a:prstGeom prst="roundRect">
            <a:avLst>
              <a:gd name="adj" fmla="val 18670"/>
            </a:avLst>
          </a:prstGeom>
          <a:solidFill>
            <a:srgbClr val="D6F5EE"/>
          </a:solidFill>
          <a:ln w="7620">
            <a:solidFill>
              <a:srgbClr val="BCDBD4"/>
            </a:solidFill>
            <a:prstDash val="solid"/>
          </a:ln>
        </p:spPr>
      </p:sp>
      <p:sp>
        <p:nvSpPr>
          <p:cNvPr id="12" name="Text 9"/>
          <p:cNvSpPr/>
          <p:nvPr/>
        </p:nvSpPr>
        <p:spPr>
          <a:xfrm>
            <a:off x="868204" y="4427280"/>
            <a:ext cx="297656" cy="372070"/>
          </a:xfrm>
          <a:prstGeom prst="rect">
            <a:avLst/>
          </a:prstGeom>
          <a:noFill/>
          <a:ln/>
        </p:spPr>
        <p:txBody>
          <a:bodyPr wrap="none" lIns="0" tIns="0" rIns="0" bIns="0" rtlCol="0" anchor="t"/>
          <a:lstStyle/>
          <a:p>
            <a:pPr algn="ctr" indent="0" marL="0">
              <a:lnSpc>
                <a:spcPts val="2300"/>
              </a:lnSpc>
              <a:buNone/>
            </a:pPr>
            <a:r>
              <a:rPr lang="en-US" sz="2300" b="1" dirty="0">
                <a:solidFill>
                  <a:srgbClr val="333F70"/>
                </a:solidFill>
                <a:latin typeface="Unbounded Bold" pitchFamily="34" charset="0"/>
                <a:ea typeface="Unbounded Bold" pitchFamily="34" charset="-122"/>
                <a:cs typeface="Unbounded Bold" pitchFamily="34" charset="-120"/>
              </a:rPr>
              <a:t>2</a:t>
            </a:r>
            <a:endParaRPr lang="en-US" sz="2300" dirty="0"/>
          </a:p>
        </p:txBody>
      </p:sp>
      <p:sp>
        <p:nvSpPr>
          <p:cNvPr id="13" name="Text 10"/>
          <p:cNvSpPr/>
          <p:nvPr/>
        </p:nvSpPr>
        <p:spPr>
          <a:xfrm>
            <a:off x="2009418" y="4458295"/>
            <a:ext cx="4187428"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Protection Consommateur</a:t>
            </a:r>
            <a:endParaRPr lang="en-US" sz="1950" dirty="0"/>
          </a:p>
        </p:txBody>
      </p:sp>
      <p:sp>
        <p:nvSpPr>
          <p:cNvPr id="14" name="Text 11"/>
          <p:cNvSpPr/>
          <p:nvPr/>
        </p:nvSpPr>
        <p:spPr>
          <a:xfrm>
            <a:off x="2009418" y="4887516"/>
            <a:ext cx="6340793"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Prescription de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deux ans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pour l'action des professionnels (L137-2 C. conso.)</a:t>
            </a:r>
            <a:endParaRPr lang="en-US" sz="1550" dirty="0"/>
          </a:p>
        </p:txBody>
      </p:sp>
      <p:sp>
        <p:nvSpPr>
          <p:cNvPr id="15" name="Shape 12"/>
          <p:cNvSpPr/>
          <p:nvPr/>
        </p:nvSpPr>
        <p:spPr>
          <a:xfrm>
            <a:off x="793790" y="5745837"/>
            <a:ext cx="7556421" cy="1160740"/>
          </a:xfrm>
          <a:prstGeom prst="roundRect">
            <a:avLst>
              <a:gd name="adj" fmla="val 7182"/>
            </a:avLst>
          </a:prstGeom>
          <a:solidFill>
            <a:srgbClr val="B6FCB8"/>
          </a:solidFill>
          <a:ln/>
        </p:spPr>
      </p:sp>
      <p:pic>
        <p:nvPicPr>
          <p:cNvPr id="16" name="Image 1" descr="preencoded.png">    </p:cNvPr>
          <p:cNvPicPr>
            <a:picLocks noChangeAspect="1"/>
          </p:cNvPicPr>
          <p:nvPr/>
        </p:nvPicPr>
        <p:blipFill>
          <a:blip r:embed="rId2"/>
          <a:stretch>
            <a:fillRect/>
          </a:stretch>
        </p:blipFill>
        <p:spPr>
          <a:xfrm>
            <a:off x="992148" y="6048732"/>
            <a:ext cx="248007" cy="198358"/>
          </a:xfrm>
          <a:prstGeom prst="rect">
            <a:avLst/>
          </a:prstGeom>
        </p:spPr>
      </p:pic>
      <p:sp>
        <p:nvSpPr>
          <p:cNvPr id="17" name="Text 13"/>
          <p:cNvSpPr/>
          <p:nvPr/>
        </p:nvSpPr>
        <p:spPr>
          <a:xfrm>
            <a:off x="1438513" y="5993725"/>
            <a:ext cx="6713339" cy="635079"/>
          </a:xfrm>
          <a:prstGeom prst="rect">
            <a:avLst/>
          </a:prstGeom>
          <a:noFill/>
          <a:ln/>
        </p:spPr>
        <p:txBody>
          <a:bodyPr wrap="square" lIns="0" tIns="0" rIns="0" bIns="0" rtlCol="0" anchor="t"/>
          <a:lstStyle/>
          <a:p>
            <a:pPr algn="l" indent="0" marL="0">
              <a:lnSpc>
                <a:spcPts val="2500"/>
              </a:lnSpc>
              <a:buNone/>
            </a:pPr>
            <a:r>
              <a:rPr lang="en-US" sz="1550" dirty="0">
                <a:solidFill>
                  <a:srgbClr val="000000"/>
                </a:solidFill>
                <a:latin typeface="Open Sans" pitchFamily="34" charset="0"/>
                <a:ea typeface="Open Sans" pitchFamily="34" charset="-122"/>
                <a:cs typeface="Open Sans" pitchFamily="34" charset="-120"/>
              </a:rPr>
              <a:t>L'anatocisme (capitalisation des intérêts) est pratiqué plus librement en droit commercial, bien avant le délai d'un an du Code civil</a:t>
            </a:r>
            <a:endParaRPr lang="en-US" sz="155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spTree>
      <p:nvGrpSpPr>
        <p:cNvPr id="1" name=""/>
        <p:cNvGrpSpPr/>
        <p:nvPr/>
      </p:nvGrpSpPr>
      <p:grpSpPr>
        <a:xfrm>
          <a:off x="0" y="0"/>
          <a:ext cx="0" cy="0"/>
          <a:chOff x="0" y="0"/>
          <a:chExt cx="0" cy="0"/>
        </a:xfrm>
      </p:grpSpPr>
      <p:sp>
        <p:nvSpPr>
          <p:cNvPr id="2" name="Text 0"/>
          <p:cNvSpPr/>
          <p:nvPr/>
        </p:nvSpPr>
        <p:spPr>
          <a:xfrm>
            <a:off x="793790" y="894636"/>
            <a:ext cx="12030789"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Compétence du Tribunal de Commerce</a:t>
            </a:r>
            <a:endParaRPr lang="en-US" sz="3900" dirty="0"/>
          </a:p>
        </p:txBody>
      </p:sp>
      <p:sp>
        <p:nvSpPr>
          <p:cNvPr id="3" name="Text 1"/>
          <p:cNvSpPr/>
          <p:nvPr/>
        </p:nvSpPr>
        <p:spPr>
          <a:xfrm>
            <a:off x="793790" y="3506748"/>
            <a:ext cx="3842028" cy="620316"/>
          </a:xfrm>
          <a:prstGeom prst="rect">
            <a:avLst/>
          </a:prstGeom>
          <a:noFill/>
          <a:ln/>
        </p:spPr>
        <p:txBody>
          <a:bodyPr wrap="square" lIns="0" tIns="0" rIns="0" bIns="0" rtlCol="0" anchor="t"/>
          <a:lstStyle/>
          <a:p>
            <a:pPr algn="r"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Clause Attributive Matérielle</a:t>
            </a:r>
            <a:endParaRPr lang="en-US" sz="1950" dirty="0"/>
          </a:p>
        </p:txBody>
      </p:sp>
      <p:sp>
        <p:nvSpPr>
          <p:cNvPr id="4" name="Text 2"/>
          <p:cNvSpPr/>
          <p:nvPr/>
        </p:nvSpPr>
        <p:spPr>
          <a:xfrm>
            <a:off x="793790" y="4246126"/>
            <a:ext cx="3842028" cy="635079"/>
          </a:xfrm>
          <a:prstGeom prst="rect">
            <a:avLst/>
          </a:prstGeom>
          <a:noFill/>
          <a:ln/>
        </p:spPr>
        <p:txBody>
          <a:bodyPr wrap="square" lIns="0" tIns="0" rIns="0" bIns="0" rtlCol="0" anchor="t"/>
          <a:lstStyle/>
          <a:p>
            <a:pPr algn="r" indent="0" marL="0">
              <a:lnSpc>
                <a:spcPts val="2500"/>
              </a:lnSpc>
              <a:buNone/>
            </a:pPr>
            <a:r>
              <a:rPr lang="en-US" sz="1550" dirty="0">
                <a:solidFill>
                  <a:srgbClr val="333F70"/>
                </a:solidFill>
                <a:latin typeface="Open Sans" pitchFamily="34" charset="0"/>
                <a:ea typeface="Open Sans" pitchFamily="34" charset="-122"/>
                <a:cs typeface="Open Sans" pitchFamily="34" charset="-120"/>
              </a:rPr>
              <a:t>Valable entre commerçants mais inopposable au non-commerçant</a:t>
            </a:r>
            <a:endParaRPr lang="en-US" sz="1550" dirty="0"/>
          </a:p>
        </p:txBody>
      </p:sp>
      <p:pic>
        <p:nvPicPr>
          <p:cNvPr id="5" name="Image 0" descr="preencoded.png">    </p:cNvPr>
          <p:cNvPicPr>
            <a:picLocks noChangeAspect="1"/>
          </p:cNvPicPr>
          <p:nvPr/>
        </p:nvPicPr>
        <p:blipFill>
          <a:blip r:embed="rId1"/>
          <a:stretch>
            <a:fillRect/>
          </a:stretch>
        </p:blipFill>
        <p:spPr>
          <a:xfrm>
            <a:off x="5032653" y="1911548"/>
            <a:ext cx="4564975" cy="4564975"/>
          </a:xfrm>
          <a:prstGeom prst="rect">
            <a:avLst/>
          </a:prstGeom>
        </p:spPr>
      </p:pic>
      <p:pic>
        <p:nvPicPr>
          <p:cNvPr id="6" name="Image 1" descr="preencoded.png">    </p:cNvPr>
          <p:cNvPicPr>
            <a:picLocks noChangeAspect="1"/>
          </p:cNvPicPr>
          <p:nvPr/>
        </p:nvPicPr>
        <p:blipFill>
          <a:blip r:embed="rId2"/>
          <a:stretch>
            <a:fillRect/>
          </a:stretch>
        </p:blipFill>
        <p:spPr>
          <a:xfrm>
            <a:off x="5568851" y="4008418"/>
            <a:ext cx="296942" cy="371118"/>
          </a:xfrm>
          <a:prstGeom prst="rect">
            <a:avLst/>
          </a:prstGeom>
        </p:spPr>
      </p:pic>
      <p:sp>
        <p:nvSpPr>
          <p:cNvPr id="7" name="Text 3"/>
          <p:cNvSpPr/>
          <p:nvPr/>
        </p:nvSpPr>
        <p:spPr>
          <a:xfrm>
            <a:off x="9895284" y="2368629"/>
            <a:ext cx="3941326"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Clause Attributive Territoriale</a:t>
            </a:r>
            <a:endParaRPr lang="en-US" sz="1950" dirty="0"/>
          </a:p>
        </p:txBody>
      </p:sp>
      <p:sp>
        <p:nvSpPr>
          <p:cNvPr id="8" name="Text 4"/>
          <p:cNvSpPr/>
          <p:nvPr/>
        </p:nvSpPr>
        <p:spPr>
          <a:xfrm>
            <a:off x="9895284" y="3108008"/>
            <a:ext cx="3941326"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Valide entre commerçants si spécifiée de façon très apparente</a:t>
            </a:r>
            <a:endParaRPr lang="en-US" sz="1550" dirty="0"/>
          </a:p>
        </p:txBody>
      </p:sp>
      <p:pic>
        <p:nvPicPr>
          <p:cNvPr id="9" name="Image 2" descr="preencoded.png">    </p:cNvPr>
          <p:cNvPicPr>
            <a:picLocks noChangeAspect="1"/>
          </p:cNvPicPr>
          <p:nvPr/>
        </p:nvPicPr>
        <p:blipFill>
          <a:blip r:embed="rId3"/>
          <a:stretch>
            <a:fillRect/>
          </a:stretch>
        </p:blipFill>
        <p:spPr>
          <a:xfrm>
            <a:off x="5032653" y="1911548"/>
            <a:ext cx="4564975" cy="4564975"/>
          </a:xfrm>
          <a:prstGeom prst="rect">
            <a:avLst/>
          </a:prstGeom>
        </p:spPr>
      </p:pic>
      <p:pic>
        <p:nvPicPr>
          <p:cNvPr id="10" name="Image 3" descr="preencoded.png">    </p:cNvPr>
          <p:cNvPicPr>
            <a:picLocks noChangeAspect="1"/>
          </p:cNvPicPr>
          <p:nvPr/>
        </p:nvPicPr>
        <p:blipFill>
          <a:blip r:embed="rId4"/>
          <a:stretch>
            <a:fillRect/>
          </a:stretch>
        </p:blipFill>
        <p:spPr>
          <a:xfrm>
            <a:off x="7965460" y="2624792"/>
            <a:ext cx="296942" cy="371118"/>
          </a:xfrm>
          <a:prstGeom prst="rect">
            <a:avLst/>
          </a:prstGeom>
        </p:spPr>
      </p:pic>
      <p:sp>
        <p:nvSpPr>
          <p:cNvPr id="11" name="Text 5"/>
          <p:cNvSpPr/>
          <p:nvPr/>
        </p:nvSpPr>
        <p:spPr>
          <a:xfrm>
            <a:off x="9895284" y="4955024"/>
            <a:ext cx="3732014"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Clause Compromissoire</a:t>
            </a:r>
            <a:endParaRPr lang="en-US" sz="1950" dirty="0"/>
          </a:p>
        </p:txBody>
      </p:sp>
      <p:sp>
        <p:nvSpPr>
          <p:cNvPr id="12" name="Text 6"/>
          <p:cNvSpPr/>
          <p:nvPr/>
        </p:nvSpPr>
        <p:spPr>
          <a:xfrm>
            <a:off x="9895284" y="5384244"/>
            <a:ext cx="3941326"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Arbitrage valide mais inopposable aux non-professionnels (art. 2061 C. civ.)</a:t>
            </a:r>
            <a:endParaRPr lang="en-US" sz="1550" dirty="0"/>
          </a:p>
        </p:txBody>
      </p:sp>
      <p:pic>
        <p:nvPicPr>
          <p:cNvPr id="13" name="Image 4" descr="preencoded.png">    </p:cNvPr>
          <p:cNvPicPr>
            <a:picLocks noChangeAspect="1"/>
          </p:cNvPicPr>
          <p:nvPr/>
        </p:nvPicPr>
        <p:blipFill>
          <a:blip r:embed="rId5"/>
          <a:stretch>
            <a:fillRect/>
          </a:stretch>
        </p:blipFill>
        <p:spPr>
          <a:xfrm>
            <a:off x="5032653" y="1911548"/>
            <a:ext cx="4564975" cy="4564975"/>
          </a:xfrm>
          <a:prstGeom prst="rect">
            <a:avLst/>
          </a:prstGeom>
        </p:spPr>
      </p:pic>
      <p:pic>
        <p:nvPicPr>
          <p:cNvPr id="14" name="Image 5" descr="preencoded.png">    </p:cNvPr>
          <p:cNvPicPr>
            <a:picLocks noChangeAspect="1"/>
          </p:cNvPicPr>
          <p:nvPr/>
        </p:nvPicPr>
        <p:blipFill>
          <a:blip r:embed="rId6"/>
          <a:stretch>
            <a:fillRect/>
          </a:stretch>
        </p:blipFill>
        <p:spPr>
          <a:xfrm>
            <a:off x="7965460" y="5392043"/>
            <a:ext cx="296942" cy="371118"/>
          </a:xfrm>
          <a:prstGeom prst="rect">
            <a:avLst/>
          </a:prstGeom>
        </p:spPr>
      </p:pic>
      <p:sp>
        <p:nvSpPr>
          <p:cNvPr id="15" name="Text 7"/>
          <p:cNvSpPr/>
          <p:nvPr/>
        </p:nvSpPr>
        <p:spPr>
          <a:xfrm>
            <a:off x="793790" y="6699766"/>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L'arbitrage et les modes alternatifs de règlement des différends (MARD) sont très utilisés dans la procédure commerciale pour leur rapidité et leur spécialisation.</a:t>
            </a:r>
            <a:endParaRPr lang="en-US" sz="155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636752"/>
            <a:ext cx="5336977"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Les Actes Mixtes</a:t>
            </a:r>
            <a:endParaRPr lang="en-US" sz="3900" dirty="0"/>
          </a:p>
        </p:txBody>
      </p:sp>
      <p:pic>
        <p:nvPicPr>
          <p:cNvPr id="4" name="Image 1" descr="preencoded.png">    </p:cNvPr>
          <p:cNvPicPr>
            <a:picLocks noChangeAspect="1"/>
          </p:cNvPicPr>
          <p:nvPr/>
        </p:nvPicPr>
        <p:blipFill>
          <a:blip r:embed="rId2"/>
          <a:stretch>
            <a:fillRect/>
          </a:stretch>
        </p:blipFill>
        <p:spPr>
          <a:xfrm>
            <a:off x="793790" y="2554486"/>
            <a:ext cx="7556421" cy="1699260"/>
          </a:xfrm>
          <a:prstGeom prst="rect">
            <a:avLst/>
          </a:prstGeom>
        </p:spPr>
      </p:pic>
      <p:sp>
        <p:nvSpPr>
          <p:cNvPr id="5" name="Text 1"/>
          <p:cNvSpPr/>
          <p:nvPr/>
        </p:nvSpPr>
        <p:spPr>
          <a:xfrm>
            <a:off x="992148" y="2752844"/>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Définition</a:t>
            </a:r>
            <a:endParaRPr lang="en-US" sz="1950" dirty="0"/>
          </a:p>
        </p:txBody>
      </p:sp>
      <p:sp>
        <p:nvSpPr>
          <p:cNvPr id="6" name="Text 2"/>
          <p:cNvSpPr/>
          <p:nvPr/>
        </p:nvSpPr>
        <p:spPr>
          <a:xfrm>
            <a:off x="992148" y="3182064"/>
            <a:ext cx="7159704"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L'acte mixte est celui qui est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commercial pour une partie et civil pour l'autre</a:t>
            </a:r>
            <a:endParaRPr lang="en-US" sz="1550" dirty="0"/>
          </a:p>
        </p:txBody>
      </p:sp>
      <p:sp>
        <p:nvSpPr>
          <p:cNvPr id="7" name="Text 3"/>
          <p:cNvSpPr/>
          <p:nvPr/>
        </p:nvSpPr>
        <p:spPr>
          <a:xfrm>
            <a:off x="793790" y="4675346"/>
            <a:ext cx="256472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Principe de Base</a:t>
            </a:r>
            <a:endParaRPr lang="en-US" sz="1950" dirty="0"/>
          </a:p>
        </p:txBody>
      </p:sp>
      <p:sp>
        <p:nvSpPr>
          <p:cNvPr id="8" name="Text 4"/>
          <p:cNvSpPr/>
          <p:nvPr/>
        </p:nvSpPr>
        <p:spPr>
          <a:xfrm>
            <a:off x="793790" y="5183862"/>
            <a:ext cx="3536156" cy="635079"/>
          </a:xfrm>
          <a:prstGeom prst="rect">
            <a:avLst/>
          </a:prstGeom>
          <a:noFill/>
          <a:ln/>
        </p:spPr>
        <p:txBody>
          <a:bodyPr wrap="square" lIns="0" tIns="0" rIns="0" bIns="0" rtlCol="0" anchor="t"/>
          <a:lstStyle/>
          <a:p>
            <a:pPr algn="l" marL="342900" indent="-342900">
              <a:lnSpc>
                <a:spcPts val="2500"/>
              </a:lnSpc>
              <a:buSzPct val="100000"/>
              <a:buChar char="•"/>
            </a:pPr>
            <a:r>
              <a:rPr lang="en-US" sz="1550" b="1" dirty="0">
                <a:solidFill>
                  <a:srgbClr val="333F70"/>
                </a:solidFill>
                <a:latin typeface="Open Sans" pitchFamily="34" charset="0"/>
                <a:ea typeface="Open Sans" pitchFamily="34" charset="-122"/>
                <a:cs typeface="Open Sans" pitchFamily="34" charset="-120"/>
              </a:rPr>
              <a:t>Droit commercial</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s'applique au commerçant</a:t>
            </a:r>
            <a:endParaRPr lang="en-US" sz="1550" dirty="0"/>
          </a:p>
        </p:txBody>
      </p:sp>
      <p:sp>
        <p:nvSpPr>
          <p:cNvPr id="9" name="Text 5"/>
          <p:cNvSpPr/>
          <p:nvPr/>
        </p:nvSpPr>
        <p:spPr>
          <a:xfrm>
            <a:off x="793790" y="5888355"/>
            <a:ext cx="3536156" cy="635079"/>
          </a:xfrm>
          <a:prstGeom prst="rect">
            <a:avLst/>
          </a:prstGeom>
          <a:noFill/>
          <a:ln/>
        </p:spPr>
        <p:txBody>
          <a:bodyPr wrap="square" lIns="0" tIns="0" rIns="0" bIns="0" rtlCol="0" anchor="t"/>
          <a:lstStyle/>
          <a:p>
            <a:pPr algn="l" marL="342900" indent="-342900">
              <a:lnSpc>
                <a:spcPts val="2500"/>
              </a:lnSpc>
              <a:buSzPct val="100000"/>
              <a:buChar char="•"/>
            </a:pPr>
            <a:r>
              <a:rPr lang="en-US" sz="1550" b="1" dirty="0">
                <a:solidFill>
                  <a:srgbClr val="333F70"/>
                </a:solidFill>
                <a:latin typeface="Open Sans" pitchFamily="34" charset="0"/>
                <a:ea typeface="Open Sans" pitchFamily="34" charset="-122"/>
                <a:cs typeface="Open Sans" pitchFamily="34" charset="-120"/>
              </a:rPr>
              <a:t>Droit civil</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s'applique au non-commerçant</a:t>
            </a:r>
            <a:endParaRPr lang="en-US" sz="1550" dirty="0"/>
          </a:p>
        </p:txBody>
      </p:sp>
      <p:sp>
        <p:nvSpPr>
          <p:cNvPr id="10" name="Text 6"/>
          <p:cNvSpPr/>
          <p:nvPr/>
        </p:nvSpPr>
        <p:spPr>
          <a:xfrm>
            <a:off x="4821674" y="4675346"/>
            <a:ext cx="3287673"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Complexité Juridique</a:t>
            </a:r>
            <a:endParaRPr lang="en-US" sz="1950" dirty="0"/>
          </a:p>
        </p:txBody>
      </p:sp>
      <p:sp>
        <p:nvSpPr>
          <p:cNvPr id="11" name="Text 7"/>
          <p:cNvSpPr/>
          <p:nvPr/>
        </p:nvSpPr>
        <p:spPr>
          <a:xfrm>
            <a:off x="4821674" y="5183862"/>
            <a:ext cx="3536156"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Cette dualité crée des règles spécifiques pour concilier les deux régimes juridiques applicables.</a:t>
            </a:r>
            <a:endParaRPr lang="en-US" sz="155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80190" y="1019294"/>
            <a:ext cx="7556421" cy="1860233"/>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Régime des Actes Mixtes - Preuve et Solidarité</a:t>
            </a:r>
            <a:endParaRPr lang="en-US" sz="3900" dirty="0"/>
          </a:p>
        </p:txBody>
      </p:sp>
      <p:pic>
        <p:nvPicPr>
          <p:cNvPr id="4" name="Image 1" descr="preencoded.png">    </p:cNvPr>
          <p:cNvPicPr>
            <a:picLocks noChangeAspect="1"/>
          </p:cNvPicPr>
          <p:nvPr/>
        </p:nvPicPr>
        <p:blipFill>
          <a:blip r:embed="rId2"/>
          <a:stretch>
            <a:fillRect/>
          </a:stretch>
        </p:blipFill>
        <p:spPr>
          <a:xfrm>
            <a:off x="6280190" y="3177183"/>
            <a:ext cx="595313" cy="1143000"/>
          </a:xfrm>
          <a:prstGeom prst="rect">
            <a:avLst/>
          </a:prstGeom>
        </p:spPr>
      </p:pic>
      <p:sp>
        <p:nvSpPr>
          <p:cNvPr id="5" name="Text 1"/>
          <p:cNvSpPr/>
          <p:nvPr/>
        </p:nvSpPr>
        <p:spPr>
          <a:xfrm>
            <a:off x="7073860" y="3375541"/>
            <a:ext cx="4326017"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Règle du Défendeur (Preuve)</a:t>
            </a:r>
            <a:endParaRPr lang="en-US" sz="1950" dirty="0"/>
          </a:p>
        </p:txBody>
      </p:sp>
      <p:sp>
        <p:nvSpPr>
          <p:cNvPr id="6" name="Text 2"/>
          <p:cNvSpPr/>
          <p:nvPr/>
        </p:nvSpPr>
        <p:spPr>
          <a:xfrm>
            <a:off x="7073860" y="3804761"/>
            <a:ext cx="6762750"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Liberté de preuve seulement à l'égard du commerçant</a:t>
            </a:r>
            <a:endParaRPr lang="en-US" sz="1550" dirty="0"/>
          </a:p>
        </p:txBody>
      </p:sp>
      <p:sp>
        <p:nvSpPr>
          <p:cNvPr id="7" name="Text 3"/>
          <p:cNvSpPr/>
          <p:nvPr/>
        </p:nvSpPr>
        <p:spPr>
          <a:xfrm>
            <a:off x="7073860" y="4191714"/>
            <a:ext cx="6762750"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Le cocontractant civil peut prouver par « tous moyens »</a:t>
            </a:r>
            <a:endParaRPr lang="en-US" sz="1550" dirty="0"/>
          </a:p>
        </p:txBody>
      </p:sp>
      <p:sp>
        <p:nvSpPr>
          <p:cNvPr id="8" name="Text 4"/>
          <p:cNvSpPr/>
          <p:nvPr/>
        </p:nvSpPr>
        <p:spPr>
          <a:xfrm>
            <a:off x="7073860" y="4578668"/>
            <a:ext cx="6762750"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Le commerçant doit prouver selon les règles civiles</a:t>
            </a:r>
            <a:endParaRPr lang="en-US" sz="1550" dirty="0"/>
          </a:p>
        </p:txBody>
      </p:sp>
      <p:pic>
        <p:nvPicPr>
          <p:cNvPr id="9" name="Image 2" descr="preencoded.png">    </p:cNvPr>
          <p:cNvPicPr>
            <a:picLocks noChangeAspect="1"/>
          </p:cNvPicPr>
          <p:nvPr/>
        </p:nvPicPr>
        <p:blipFill>
          <a:blip r:embed="rId3"/>
          <a:stretch>
            <a:fillRect/>
          </a:stretch>
        </p:blipFill>
        <p:spPr>
          <a:xfrm>
            <a:off x="6577846" y="5292923"/>
            <a:ext cx="595313" cy="1143000"/>
          </a:xfrm>
          <a:prstGeom prst="rect">
            <a:avLst/>
          </a:prstGeom>
        </p:spPr>
      </p:pic>
      <p:sp>
        <p:nvSpPr>
          <p:cNvPr id="10" name="Text 5"/>
          <p:cNvSpPr/>
          <p:nvPr/>
        </p:nvSpPr>
        <p:spPr>
          <a:xfrm>
            <a:off x="7371517" y="5491282"/>
            <a:ext cx="4467106"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Règle du Débiteur (Solidarité)</a:t>
            </a:r>
            <a:endParaRPr lang="en-US" sz="1950" dirty="0"/>
          </a:p>
        </p:txBody>
      </p:sp>
      <p:sp>
        <p:nvSpPr>
          <p:cNvPr id="11" name="Text 6"/>
          <p:cNvSpPr/>
          <p:nvPr/>
        </p:nvSpPr>
        <p:spPr>
          <a:xfrm>
            <a:off x="7371517" y="5920502"/>
            <a:ext cx="6465094"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Pas de présomption contre le cocontractant civil</a:t>
            </a:r>
            <a:endParaRPr lang="en-US" sz="1550" dirty="0"/>
          </a:p>
        </p:txBody>
      </p:sp>
      <p:sp>
        <p:nvSpPr>
          <p:cNvPr id="12" name="Text 7"/>
          <p:cNvSpPr/>
          <p:nvPr/>
        </p:nvSpPr>
        <p:spPr>
          <a:xfrm>
            <a:off x="7371517" y="6307455"/>
            <a:ext cx="6465094"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Présomption maintenue pour les débiteurs commerçants</a:t>
            </a:r>
            <a:endParaRPr lang="en-US" sz="1550" dirty="0"/>
          </a:p>
        </p:txBody>
      </p:sp>
      <p:sp>
        <p:nvSpPr>
          <p:cNvPr id="13" name="Text 8"/>
          <p:cNvSpPr/>
          <p:nvPr/>
        </p:nvSpPr>
        <p:spPr>
          <a:xfrm>
            <a:off x="7371517" y="6694408"/>
            <a:ext cx="6465094"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Application différenciée selon la qualité</a:t>
            </a:r>
            <a:endParaRPr lang="en-US" sz="155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spTree>
      <p:nvGrpSpPr>
        <p:cNvPr id="1" name=""/>
        <p:cNvGrpSpPr/>
        <p:nvPr/>
      </p:nvGrpSpPr>
      <p:grpSpPr>
        <a:xfrm>
          <a:off x="0" y="0"/>
          <a:ext cx="0" cy="0"/>
          <a:chOff x="0" y="0"/>
          <a:chExt cx="0" cy="0"/>
        </a:xfrm>
      </p:grpSpPr>
      <p:sp>
        <p:nvSpPr>
          <p:cNvPr id="2" name="Text 0"/>
          <p:cNvSpPr/>
          <p:nvPr/>
        </p:nvSpPr>
        <p:spPr>
          <a:xfrm>
            <a:off x="586145" y="402908"/>
            <a:ext cx="9820275" cy="457914"/>
          </a:xfrm>
          <a:prstGeom prst="rect">
            <a:avLst/>
          </a:prstGeom>
          <a:noFill/>
          <a:ln/>
        </p:spPr>
        <p:txBody>
          <a:bodyPr wrap="none" lIns="0" tIns="0" rIns="0" bIns="0" rtlCol="0" anchor="t"/>
          <a:lstStyle/>
          <a:p>
            <a:pPr algn="l" indent="0" marL="0">
              <a:lnSpc>
                <a:spcPts val="3600"/>
              </a:lnSpc>
              <a:buNone/>
            </a:pPr>
            <a:r>
              <a:rPr lang="en-US" sz="2850" b="1" dirty="0">
                <a:solidFill>
                  <a:srgbClr val="333F70"/>
                </a:solidFill>
                <a:latin typeface="Unbounded Bold" pitchFamily="34" charset="0"/>
                <a:ea typeface="Unbounded Bold" pitchFamily="34" charset="-122"/>
                <a:cs typeface="Unbounded Bold" pitchFamily="34" charset="-120"/>
              </a:rPr>
              <a:t>Compétence Juridictionnelle en Acte Mixte</a:t>
            </a:r>
            <a:endParaRPr lang="en-US" sz="2850" dirty="0"/>
          </a:p>
        </p:txBody>
      </p:sp>
      <p:sp>
        <p:nvSpPr>
          <p:cNvPr id="3" name="Text 1"/>
          <p:cNvSpPr/>
          <p:nvPr/>
        </p:nvSpPr>
        <p:spPr>
          <a:xfrm>
            <a:off x="586145" y="1227058"/>
            <a:ext cx="3366373" cy="228957"/>
          </a:xfrm>
          <a:prstGeom prst="rect">
            <a:avLst/>
          </a:prstGeom>
          <a:noFill/>
          <a:ln/>
        </p:spPr>
        <p:txBody>
          <a:bodyPr wrap="none" lIns="0" tIns="0" rIns="0" bIns="0" rtlCol="0" anchor="t"/>
          <a:lstStyle/>
          <a:p>
            <a:pPr algn="l" indent="0" marL="0">
              <a:lnSpc>
                <a:spcPts val="1800"/>
              </a:lnSpc>
              <a:buNone/>
            </a:pPr>
            <a:r>
              <a:rPr lang="en-US" sz="1400" b="1" dirty="0">
                <a:solidFill>
                  <a:srgbClr val="333F70"/>
                </a:solidFill>
                <a:latin typeface="Unbounded Bold" pitchFamily="34" charset="0"/>
                <a:ea typeface="Unbounded Bold" pitchFamily="34" charset="-122"/>
                <a:cs typeface="Unbounded Bold" pitchFamily="34" charset="-120"/>
              </a:rPr>
              <a:t>Options du Non-Commerçant</a:t>
            </a:r>
            <a:endParaRPr lang="en-US" sz="1400" dirty="0"/>
          </a:p>
        </p:txBody>
      </p:sp>
      <p:sp>
        <p:nvSpPr>
          <p:cNvPr id="4" name="Text 2"/>
          <p:cNvSpPr/>
          <p:nvPr/>
        </p:nvSpPr>
        <p:spPr>
          <a:xfrm>
            <a:off x="586145" y="1602462"/>
            <a:ext cx="6550343" cy="234434"/>
          </a:xfrm>
          <a:prstGeom prst="rect">
            <a:avLst/>
          </a:prstGeom>
          <a:noFill/>
          <a:ln/>
        </p:spPr>
        <p:txBody>
          <a:bodyPr wrap="none" lIns="0" tIns="0" rIns="0" bIns="0" rtlCol="0" anchor="t"/>
          <a:lstStyle/>
          <a:p>
            <a:pPr algn="l" indent="0" marL="0">
              <a:lnSpc>
                <a:spcPts val="1800"/>
              </a:lnSpc>
              <a:buNone/>
            </a:pPr>
            <a:r>
              <a:rPr lang="en-US" sz="1150" dirty="0">
                <a:solidFill>
                  <a:srgbClr val="333F70"/>
                </a:solidFill>
                <a:latin typeface="Open Sans" pitchFamily="34" charset="0"/>
                <a:ea typeface="Open Sans" pitchFamily="34" charset="-122"/>
                <a:cs typeface="Open Sans" pitchFamily="34" charset="-120"/>
              </a:rPr>
              <a:t>Le cocontractant civil bénéficie d'une </a:t>
            </a:r>
            <a:pPr algn="l" indent="0" marL="0">
              <a:lnSpc>
                <a:spcPts val="1800"/>
              </a:lnSpc>
              <a:buNone/>
            </a:pPr>
            <a:r>
              <a:rPr lang="en-US" sz="1150" b="1" dirty="0">
                <a:solidFill>
                  <a:srgbClr val="333F70"/>
                </a:solidFill>
                <a:latin typeface="Open Sans" pitchFamily="34" charset="0"/>
                <a:ea typeface="Open Sans" pitchFamily="34" charset="-122"/>
                <a:cs typeface="Open Sans" pitchFamily="34" charset="-120"/>
              </a:rPr>
              <a:t>option de compétence</a:t>
            </a:r>
            <a:pPr algn="l" indent="0" marL="0">
              <a:lnSpc>
                <a:spcPts val="1800"/>
              </a:lnSpc>
              <a:buNone/>
            </a:pPr>
            <a:r>
              <a:rPr lang="en-US" sz="1150" dirty="0">
                <a:solidFill>
                  <a:srgbClr val="333F70"/>
                </a:solidFill>
                <a:latin typeface="Open Sans" pitchFamily="34" charset="0"/>
                <a:ea typeface="Open Sans" pitchFamily="34" charset="-122"/>
                <a:cs typeface="Open Sans" pitchFamily="34" charset="-120"/>
              </a:rPr>
              <a:t> :</a:t>
            </a:r>
            <a:endParaRPr lang="en-US" sz="1150" dirty="0"/>
          </a:p>
        </p:txBody>
      </p:sp>
      <p:sp>
        <p:nvSpPr>
          <p:cNvPr id="5" name="Text 3"/>
          <p:cNvSpPr/>
          <p:nvPr/>
        </p:nvSpPr>
        <p:spPr>
          <a:xfrm>
            <a:off x="586145" y="1968698"/>
            <a:ext cx="6550343" cy="234434"/>
          </a:xfrm>
          <a:prstGeom prst="rect">
            <a:avLst/>
          </a:prstGeom>
          <a:noFill/>
          <a:ln/>
        </p:spPr>
        <p:txBody>
          <a:bodyPr wrap="none" lIns="0" tIns="0" rIns="0" bIns="0" rtlCol="0" anchor="t"/>
          <a:lstStyle/>
          <a:p>
            <a:pPr algn="l" marL="342900" indent="-342900">
              <a:lnSpc>
                <a:spcPts val="1800"/>
              </a:lnSpc>
              <a:buSzPct val="100000"/>
              <a:buChar char="•"/>
            </a:pPr>
            <a:r>
              <a:rPr lang="en-US" sz="1150" dirty="0">
                <a:solidFill>
                  <a:srgbClr val="333F70"/>
                </a:solidFill>
                <a:latin typeface="Open Sans" pitchFamily="34" charset="0"/>
                <a:ea typeface="Open Sans" pitchFamily="34" charset="-122"/>
                <a:cs typeface="Open Sans" pitchFamily="34" charset="-120"/>
              </a:rPr>
              <a:t>Peut saisir les juridictions civiles</a:t>
            </a:r>
            <a:endParaRPr lang="en-US" sz="1150" dirty="0"/>
          </a:p>
        </p:txBody>
      </p:sp>
      <p:sp>
        <p:nvSpPr>
          <p:cNvPr id="6" name="Text 4"/>
          <p:cNvSpPr/>
          <p:nvPr/>
        </p:nvSpPr>
        <p:spPr>
          <a:xfrm>
            <a:off x="586145" y="2254329"/>
            <a:ext cx="6550343" cy="234434"/>
          </a:xfrm>
          <a:prstGeom prst="rect">
            <a:avLst/>
          </a:prstGeom>
          <a:noFill/>
          <a:ln/>
        </p:spPr>
        <p:txBody>
          <a:bodyPr wrap="none" lIns="0" tIns="0" rIns="0" bIns="0" rtlCol="0" anchor="t"/>
          <a:lstStyle/>
          <a:p>
            <a:pPr algn="l" marL="342900" indent="-342900">
              <a:lnSpc>
                <a:spcPts val="1800"/>
              </a:lnSpc>
              <a:buSzPct val="100000"/>
              <a:buChar char="•"/>
            </a:pPr>
            <a:r>
              <a:rPr lang="en-US" sz="1150" dirty="0">
                <a:solidFill>
                  <a:srgbClr val="333F70"/>
                </a:solidFill>
                <a:latin typeface="Open Sans" pitchFamily="34" charset="0"/>
                <a:ea typeface="Open Sans" pitchFamily="34" charset="-122"/>
                <a:cs typeface="Open Sans" pitchFamily="34" charset="-120"/>
              </a:rPr>
              <a:t>Peut saisir les juridictions commerciales</a:t>
            </a:r>
            <a:endParaRPr lang="en-US" sz="1150" dirty="0"/>
          </a:p>
        </p:txBody>
      </p:sp>
      <p:sp>
        <p:nvSpPr>
          <p:cNvPr id="7" name="Text 5"/>
          <p:cNvSpPr/>
          <p:nvPr/>
        </p:nvSpPr>
        <p:spPr>
          <a:xfrm>
            <a:off x="586145" y="2539960"/>
            <a:ext cx="6550343" cy="234434"/>
          </a:xfrm>
          <a:prstGeom prst="rect">
            <a:avLst/>
          </a:prstGeom>
          <a:noFill/>
          <a:ln/>
        </p:spPr>
        <p:txBody>
          <a:bodyPr wrap="none" lIns="0" tIns="0" rIns="0" bIns="0" rtlCol="0" anchor="t"/>
          <a:lstStyle/>
          <a:p>
            <a:pPr algn="l" marL="342900" indent="-342900">
              <a:lnSpc>
                <a:spcPts val="1800"/>
              </a:lnSpc>
              <a:buSzPct val="100000"/>
              <a:buChar char="•"/>
            </a:pPr>
            <a:r>
              <a:rPr lang="en-US" sz="1150" dirty="0">
                <a:solidFill>
                  <a:srgbClr val="333F70"/>
                </a:solidFill>
                <a:latin typeface="Open Sans" pitchFamily="34" charset="0"/>
                <a:ea typeface="Open Sans" pitchFamily="34" charset="-122"/>
                <a:cs typeface="Open Sans" pitchFamily="34" charset="-120"/>
              </a:rPr>
              <a:t>L'autre partie doit obligatoirement saisir la juridiction civile</a:t>
            </a:r>
            <a:endParaRPr lang="en-US" sz="1150" dirty="0"/>
          </a:p>
        </p:txBody>
      </p:sp>
      <p:sp>
        <p:nvSpPr>
          <p:cNvPr id="8" name="Text 6"/>
          <p:cNvSpPr/>
          <p:nvPr/>
        </p:nvSpPr>
        <p:spPr>
          <a:xfrm>
            <a:off x="586145" y="2920841"/>
            <a:ext cx="2376607" cy="228957"/>
          </a:xfrm>
          <a:prstGeom prst="rect">
            <a:avLst/>
          </a:prstGeom>
          <a:noFill/>
          <a:ln/>
        </p:spPr>
        <p:txBody>
          <a:bodyPr wrap="none" lIns="0" tIns="0" rIns="0" bIns="0" rtlCol="0" anchor="t"/>
          <a:lstStyle/>
          <a:p>
            <a:pPr algn="l" indent="0" marL="0">
              <a:lnSpc>
                <a:spcPts val="1800"/>
              </a:lnSpc>
              <a:buNone/>
            </a:pPr>
            <a:r>
              <a:rPr lang="en-US" sz="1400" b="1" dirty="0">
                <a:solidFill>
                  <a:srgbClr val="333F70"/>
                </a:solidFill>
                <a:latin typeface="Unbounded Bold" pitchFamily="34" charset="0"/>
                <a:ea typeface="Unbounded Bold" pitchFamily="34" charset="-122"/>
                <a:cs typeface="Unbounded Bold" pitchFamily="34" charset="-120"/>
              </a:rPr>
              <a:t>Clauses Attributives</a:t>
            </a:r>
            <a:endParaRPr lang="en-US" sz="1400" dirty="0"/>
          </a:p>
        </p:txBody>
      </p:sp>
      <p:sp>
        <p:nvSpPr>
          <p:cNvPr id="9" name="Text 7"/>
          <p:cNvSpPr/>
          <p:nvPr/>
        </p:nvSpPr>
        <p:spPr>
          <a:xfrm>
            <a:off x="586145" y="3296245"/>
            <a:ext cx="6550343" cy="234434"/>
          </a:xfrm>
          <a:prstGeom prst="rect">
            <a:avLst/>
          </a:prstGeom>
          <a:noFill/>
          <a:ln/>
        </p:spPr>
        <p:txBody>
          <a:bodyPr wrap="none" lIns="0" tIns="0" rIns="0" bIns="0" rtlCol="0" anchor="t"/>
          <a:lstStyle/>
          <a:p>
            <a:pPr algn="l" marL="342900" indent="-342900">
              <a:lnSpc>
                <a:spcPts val="1800"/>
              </a:lnSpc>
              <a:buSzPct val="100000"/>
              <a:buChar char="•"/>
            </a:pPr>
            <a:r>
              <a:rPr lang="en-US" sz="1150" b="1" dirty="0">
                <a:solidFill>
                  <a:srgbClr val="333F70"/>
                </a:solidFill>
                <a:latin typeface="Open Sans" pitchFamily="34" charset="0"/>
                <a:ea typeface="Open Sans" pitchFamily="34" charset="-122"/>
                <a:cs typeface="Open Sans" pitchFamily="34" charset="-120"/>
              </a:rPr>
              <a:t>Compétence matérielle</a:t>
            </a:r>
            <a:pPr algn="l" indent="0" marL="0">
              <a:lnSpc>
                <a:spcPts val="1800"/>
              </a:lnSpc>
              <a:buNone/>
            </a:pPr>
            <a:r>
              <a:rPr lang="en-US" sz="1150" dirty="0">
                <a:solidFill>
                  <a:srgbClr val="333F70"/>
                </a:solidFill>
                <a:latin typeface="Open Sans" pitchFamily="34" charset="0"/>
                <a:ea typeface="Open Sans" pitchFamily="34" charset="-122"/>
                <a:cs typeface="Open Sans" pitchFamily="34" charset="-120"/>
              </a:rPr>
              <a:t> : inopposable au défendeur non-commerçant</a:t>
            </a:r>
            <a:endParaRPr lang="en-US" sz="1150" dirty="0"/>
          </a:p>
        </p:txBody>
      </p:sp>
      <p:sp>
        <p:nvSpPr>
          <p:cNvPr id="10" name="Text 8"/>
          <p:cNvSpPr/>
          <p:nvPr/>
        </p:nvSpPr>
        <p:spPr>
          <a:xfrm>
            <a:off x="586145" y="3581876"/>
            <a:ext cx="6550343" cy="234434"/>
          </a:xfrm>
          <a:prstGeom prst="rect">
            <a:avLst/>
          </a:prstGeom>
          <a:noFill/>
          <a:ln/>
        </p:spPr>
        <p:txBody>
          <a:bodyPr wrap="none" lIns="0" tIns="0" rIns="0" bIns="0" rtlCol="0" anchor="t"/>
          <a:lstStyle/>
          <a:p>
            <a:pPr algn="l" marL="342900" indent="-342900">
              <a:lnSpc>
                <a:spcPts val="1800"/>
              </a:lnSpc>
              <a:buSzPct val="100000"/>
              <a:buChar char="•"/>
            </a:pPr>
            <a:r>
              <a:rPr lang="en-US" sz="1150" b="1" dirty="0">
                <a:solidFill>
                  <a:srgbClr val="333F70"/>
                </a:solidFill>
                <a:latin typeface="Open Sans" pitchFamily="34" charset="0"/>
                <a:ea typeface="Open Sans" pitchFamily="34" charset="-122"/>
                <a:cs typeface="Open Sans" pitchFamily="34" charset="-120"/>
              </a:rPr>
              <a:t>Compétence territoriale</a:t>
            </a:r>
            <a:pPr algn="l" indent="0" marL="0">
              <a:lnSpc>
                <a:spcPts val="1800"/>
              </a:lnSpc>
              <a:buNone/>
            </a:pPr>
            <a:r>
              <a:rPr lang="en-US" sz="1150" dirty="0">
                <a:solidFill>
                  <a:srgbClr val="333F70"/>
                </a:solidFill>
                <a:latin typeface="Open Sans" pitchFamily="34" charset="0"/>
                <a:ea typeface="Open Sans" pitchFamily="34" charset="-122"/>
                <a:cs typeface="Open Sans" pitchFamily="34" charset="-120"/>
              </a:rPr>
              <a:t> : nulles en acte mixte</a:t>
            </a:r>
            <a:endParaRPr lang="en-US" sz="1150" dirty="0"/>
          </a:p>
        </p:txBody>
      </p:sp>
      <p:pic>
        <p:nvPicPr>
          <p:cNvPr id="11" name="Image 0" descr="preencoded.png">    </p:cNvPr>
          <p:cNvPicPr>
            <a:picLocks noChangeAspect="1"/>
          </p:cNvPicPr>
          <p:nvPr/>
        </p:nvPicPr>
        <p:blipFill>
          <a:blip r:embed="rId1"/>
          <a:stretch>
            <a:fillRect/>
          </a:stretch>
        </p:blipFill>
        <p:spPr>
          <a:xfrm>
            <a:off x="7501533" y="1245394"/>
            <a:ext cx="6550343" cy="6550342"/>
          </a:xfrm>
          <a:prstGeom prst="rect">
            <a:avLst/>
          </a:prstGeom>
        </p:spPr>
      </p:pic>
      <p:sp>
        <p:nvSpPr>
          <p:cNvPr id="12" name="Shape 9"/>
          <p:cNvSpPr/>
          <p:nvPr/>
        </p:nvSpPr>
        <p:spPr>
          <a:xfrm>
            <a:off x="586145" y="8125301"/>
            <a:ext cx="13458111" cy="622459"/>
          </a:xfrm>
          <a:prstGeom prst="roundRect">
            <a:avLst>
              <a:gd name="adj" fmla="val 9888"/>
            </a:avLst>
          </a:prstGeom>
          <a:solidFill>
            <a:srgbClr val="FCF2B5"/>
          </a:solidFill>
          <a:ln/>
        </p:spPr>
      </p:sp>
      <p:pic>
        <p:nvPicPr>
          <p:cNvPr id="13" name="Image 1" descr="preencoded.png">    </p:cNvPr>
          <p:cNvPicPr>
            <a:picLocks noChangeAspect="1"/>
          </p:cNvPicPr>
          <p:nvPr/>
        </p:nvPicPr>
        <p:blipFill>
          <a:blip r:embed="rId2"/>
          <a:stretch>
            <a:fillRect/>
          </a:stretch>
        </p:blipFill>
        <p:spPr>
          <a:xfrm>
            <a:off x="732592" y="8347710"/>
            <a:ext cx="183118" cy="146447"/>
          </a:xfrm>
          <a:prstGeom prst="rect">
            <a:avLst/>
          </a:prstGeom>
        </p:spPr>
      </p:pic>
      <p:sp>
        <p:nvSpPr>
          <p:cNvPr id="14" name="Text 10"/>
          <p:cNvSpPr/>
          <p:nvPr/>
        </p:nvSpPr>
        <p:spPr>
          <a:xfrm>
            <a:off x="1062157" y="8308300"/>
            <a:ext cx="12835652" cy="234434"/>
          </a:xfrm>
          <a:prstGeom prst="rect">
            <a:avLst/>
          </a:prstGeom>
          <a:noFill/>
          <a:ln/>
        </p:spPr>
        <p:txBody>
          <a:bodyPr wrap="none" lIns="0" tIns="0" rIns="0" bIns="0" rtlCol="0" anchor="t"/>
          <a:lstStyle/>
          <a:p>
            <a:pPr algn="l" indent="0" marL="0">
              <a:lnSpc>
                <a:spcPts val="1800"/>
              </a:lnSpc>
              <a:buNone/>
            </a:pPr>
            <a:r>
              <a:rPr lang="en-US" sz="1150" dirty="0">
                <a:solidFill>
                  <a:srgbClr val="000000"/>
                </a:solidFill>
                <a:latin typeface="Open Sans" pitchFamily="34" charset="0"/>
                <a:ea typeface="Open Sans" pitchFamily="34" charset="-122"/>
                <a:cs typeface="Open Sans" pitchFamily="34" charset="-120"/>
              </a:rPr>
              <a:t>Exception : si le non-commerçant est demandeur et a accepté contractuellement la compétence commerciale, il renonce à son option</a:t>
            </a:r>
            <a:endParaRPr lang="en-US" sz="11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93790" y="3338393"/>
            <a:ext cx="9555599"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La Notion d'Acte de Commerce</a:t>
            </a:r>
            <a:endParaRPr lang="en-US" sz="3900" dirty="0"/>
          </a:p>
        </p:txBody>
      </p:sp>
      <p:sp>
        <p:nvSpPr>
          <p:cNvPr id="3" name="Text 1"/>
          <p:cNvSpPr/>
          <p:nvPr/>
        </p:nvSpPr>
        <p:spPr>
          <a:xfrm>
            <a:off x="793790" y="4256127"/>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compréhension des actes de commerce nécessite une analyse approfondie de leurs différentes catégories, chacune répondant à des critères spécifiques définis par le législateur.</a:t>
            </a:r>
            <a:endParaRPr lang="en-US" sz="155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32934"/>
          </a:xfrm>
          <a:prstGeom prst="rect">
            <a:avLst/>
          </a:prstGeom>
        </p:spPr>
      </p:pic>
      <p:sp>
        <p:nvSpPr>
          <p:cNvPr id="3" name="Text 0"/>
          <p:cNvSpPr/>
          <p:nvPr/>
        </p:nvSpPr>
        <p:spPr>
          <a:xfrm>
            <a:off x="669727" y="460415"/>
            <a:ext cx="7804547" cy="1046559"/>
          </a:xfrm>
          <a:prstGeom prst="rect">
            <a:avLst/>
          </a:prstGeom>
          <a:noFill/>
          <a:ln/>
        </p:spPr>
        <p:txBody>
          <a:bodyPr wrap="square" lIns="0" tIns="0" rIns="0" bIns="0" rtlCol="0" anchor="t"/>
          <a:lstStyle/>
          <a:p>
            <a:pPr algn="l" indent="0" marL="0">
              <a:lnSpc>
                <a:spcPts val="4100"/>
              </a:lnSpc>
              <a:buNone/>
            </a:pPr>
            <a:r>
              <a:rPr lang="en-US" sz="3250" b="1" dirty="0">
                <a:solidFill>
                  <a:srgbClr val="333F70"/>
                </a:solidFill>
                <a:latin typeface="Unbounded Bold" pitchFamily="34" charset="0"/>
                <a:ea typeface="Unbounded Bold" pitchFamily="34" charset="-122"/>
                <a:cs typeface="Unbounded Bold" pitchFamily="34" charset="-120"/>
              </a:rPr>
              <a:t>Dispositions Finales des Actes Mixtes</a:t>
            </a:r>
            <a:endParaRPr lang="en-US" sz="3250" dirty="0"/>
          </a:p>
        </p:txBody>
      </p:sp>
      <p:sp>
        <p:nvSpPr>
          <p:cNvPr id="4" name="Text 1"/>
          <p:cNvSpPr/>
          <p:nvPr/>
        </p:nvSpPr>
        <p:spPr>
          <a:xfrm>
            <a:off x="669727" y="1841778"/>
            <a:ext cx="3797618" cy="552450"/>
          </a:xfrm>
          <a:prstGeom prst="rect">
            <a:avLst/>
          </a:prstGeom>
          <a:noFill/>
          <a:ln/>
        </p:spPr>
        <p:txBody>
          <a:bodyPr wrap="none" lIns="0" tIns="0" rIns="0" bIns="0" rtlCol="0" anchor="t"/>
          <a:lstStyle/>
          <a:p>
            <a:pPr algn="ctr" indent="0" marL="0">
              <a:lnSpc>
                <a:spcPts val="4350"/>
              </a:lnSpc>
              <a:buNone/>
            </a:pPr>
            <a:r>
              <a:rPr lang="en-US" sz="4350" b="1" dirty="0">
                <a:solidFill>
                  <a:srgbClr val="333F70"/>
                </a:solidFill>
                <a:latin typeface="Unbounded Bold" pitchFamily="34" charset="0"/>
                <a:ea typeface="Unbounded Bold" pitchFamily="34" charset="-122"/>
                <a:cs typeface="Unbounded Bold" pitchFamily="34" charset="-120"/>
              </a:rPr>
              <a:t>5</a:t>
            </a:r>
            <a:endParaRPr lang="en-US" sz="4350" dirty="0"/>
          </a:p>
        </p:txBody>
      </p:sp>
      <p:sp>
        <p:nvSpPr>
          <p:cNvPr id="5" name="Text 2"/>
          <p:cNvSpPr/>
          <p:nvPr/>
        </p:nvSpPr>
        <p:spPr>
          <a:xfrm>
            <a:off x="1141809" y="2603421"/>
            <a:ext cx="2853452" cy="261580"/>
          </a:xfrm>
          <a:prstGeom prst="rect">
            <a:avLst/>
          </a:prstGeom>
          <a:noFill/>
          <a:ln/>
        </p:spPr>
        <p:txBody>
          <a:bodyPr wrap="none" lIns="0" tIns="0" rIns="0" bIns="0" rtlCol="0" anchor="t"/>
          <a:lstStyle/>
          <a:p>
            <a:pPr algn="ctr" indent="0" marL="0">
              <a:lnSpc>
                <a:spcPts val="2050"/>
              </a:lnSpc>
              <a:buNone/>
            </a:pPr>
            <a:r>
              <a:rPr lang="en-US" sz="1600" b="1" dirty="0">
                <a:solidFill>
                  <a:srgbClr val="333F70"/>
                </a:solidFill>
                <a:latin typeface="Unbounded Bold" pitchFamily="34" charset="0"/>
                <a:ea typeface="Unbounded Bold" pitchFamily="34" charset="-122"/>
                <a:cs typeface="Unbounded Bold" pitchFamily="34" charset="-120"/>
              </a:rPr>
              <a:t>Prescription Générale</a:t>
            </a:r>
            <a:endParaRPr lang="en-US" sz="1600" dirty="0"/>
          </a:p>
        </p:txBody>
      </p:sp>
      <p:sp>
        <p:nvSpPr>
          <p:cNvPr id="6" name="Text 3"/>
          <p:cNvSpPr/>
          <p:nvPr/>
        </p:nvSpPr>
        <p:spPr>
          <a:xfrm>
            <a:off x="669727" y="2965371"/>
            <a:ext cx="3797618" cy="535543"/>
          </a:xfrm>
          <a:prstGeom prst="rect">
            <a:avLst/>
          </a:prstGeom>
          <a:noFill/>
          <a:ln/>
        </p:spPr>
        <p:txBody>
          <a:bodyPr wrap="square" lIns="0" tIns="0" rIns="0" bIns="0" rtlCol="0" anchor="t"/>
          <a:lstStyle/>
          <a:p>
            <a:pPr algn="ctr" indent="0" marL="0">
              <a:lnSpc>
                <a:spcPts val="2100"/>
              </a:lnSpc>
              <a:buNone/>
            </a:pPr>
            <a:r>
              <a:rPr lang="en-US" sz="1300" dirty="0">
                <a:solidFill>
                  <a:srgbClr val="333F70"/>
                </a:solidFill>
                <a:latin typeface="Open Sans" pitchFamily="34" charset="0"/>
                <a:ea typeface="Open Sans" pitchFamily="34" charset="-122"/>
                <a:cs typeface="Open Sans" pitchFamily="34" charset="-120"/>
              </a:rPr>
              <a:t>Délai de prescription de 5 ans pour les deux parties</a:t>
            </a:r>
            <a:endParaRPr lang="en-US" sz="1300" dirty="0"/>
          </a:p>
        </p:txBody>
      </p:sp>
      <p:sp>
        <p:nvSpPr>
          <p:cNvPr id="7" name="Text 4"/>
          <p:cNvSpPr/>
          <p:nvPr/>
        </p:nvSpPr>
        <p:spPr>
          <a:xfrm>
            <a:off x="4676537" y="1841778"/>
            <a:ext cx="3797737" cy="552450"/>
          </a:xfrm>
          <a:prstGeom prst="rect">
            <a:avLst/>
          </a:prstGeom>
          <a:noFill/>
          <a:ln/>
        </p:spPr>
        <p:txBody>
          <a:bodyPr wrap="none" lIns="0" tIns="0" rIns="0" bIns="0" rtlCol="0" anchor="t"/>
          <a:lstStyle/>
          <a:p>
            <a:pPr algn="ctr" indent="0" marL="0">
              <a:lnSpc>
                <a:spcPts val="4350"/>
              </a:lnSpc>
              <a:buNone/>
            </a:pPr>
            <a:r>
              <a:rPr lang="en-US" sz="4350" b="1" dirty="0">
                <a:solidFill>
                  <a:srgbClr val="333F70"/>
                </a:solidFill>
                <a:latin typeface="Unbounded Bold" pitchFamily="34" charset="0"/>
                <a:ea typeface="Unbounded Bold" pitchFamily="34" charset="-122"/>
                <a:cs typeface="Unbounded Bold" pitchFamily="34" charset="-120"/>
              </a:rPr>
              <a:t>2</a:t>
            </a:r>
            <a:endParaRPr lang="en-US" sz="4350" dirty="0"/>
          </a:p>
        </p:txBody>
      </p:sp>
      <p:sp>
        <p:nvSpPr>
          <p:cNvPr id="8" name="Text 5"/>
          <p:cNvSpPr/>
          <p:nvPr/>
        </p:nvSpPr>
        <p:spPr>
          <a:xfrm>
            <a:off x="4809292" y="2603421"/>
            <a:ext cx="3532108" cy="261580"/>
          </a:xfrm>
          <a:prstGeom prst="rect">
            <a:avLst/>
          </a:prstGeom>
          <a:noFill/>
          <a:ln/>
        </p:spPr>
        <p:txBody>
          <a:bodyPr wrap="none" lIns="0" tIns="0" rIns="0" bIns="0" rtlCol="0" anchor="t"/>
          <a:lstStyle/>
          <a:p>
            <a:pPr algn="ctr" indent="0" marL="0">
              <a:lnSpc>
                <a:spcPts val="2050"/>
              </a:lnSpc>
              <a:buNone/>
            </a:pPr>
            <a:r>
              <a:rPr lang="en-US" sz="1600" b="1" dirty="0">
                <a:solidFill>
                  <a:srgbClr val="333F70"/>
                </a:solidFill>
                <a:latin typeface="Unbounded Bold" pitchFamily="34" charset="0"/>
                <a:ea typeface="Unbounded Bold" pitchFamily="34" charset="-122"/>
                <a:cs typeface="Unbounded Bold" pitchFamily="34" charset="-120"/>
              </a:rPr>
              <a:t>Protection Consommateur</a:t>
            </a:r>
            <a:endParaRPr lang="en-US" sz="1600" dirty="0"/>
          </a:p>
        </p:txBody>
      </p:sp>
      <p:sp>
        <p:nvSpPr>
          <p:cNvPr id="9" name="Text 6"/>
          <p:cNvSpPr/>
          <p:nvPr/>
        </p:nvSpPr>
        <p:spPr>
          <a:xfrm>
            <a:off x="4676537" y="2965371"/>
            <a:ext cx="3797737" cy="535543"/>
          </a:xfrm>
          <a:prstGeom prst="rect">
            <a:avLst/>
          </a:prstGeom>
          <a:noFill/>
          <a:ln/>
        </p:spPr>
        <p:txBody>
          <a:bodyPr wrap="square" lIns="0" tIns="0" rIns="0" bIns="0" rtlCol="0" anchor="t"/>
          <a:lstStyle/>
          <a:p>
            <a:pPr algn="ctr" indent="0" marL="0">
              <a:lnSpc>
                <a:spcPts val="2100"/>
              </a:lnSpc>
              <a:buNone/>
            </a:pPr>
            <a:r>
              <a:rPr lang="en-US" sz="1300" dirty="0">
                <a:solidFill>
                  <a:srgbClr val="333F70"/>
                </a:solidFill>
                <a:latin typeface="Open Sans" pitchFamily="34" charset="0"/>
                <a:ea typeface="Open Sans" pitchFamily="34" charset="-122"/>
                <a:cs typeface="Open Sans" pitchFamily="34" charset="-120"/>
              </a:rPr>
              <a:t>Prescription de 2 ans pour les biens et services fournis aux consommateurs</a:t>
            </a:r>
            <a:endParaRPr lang="en-US" sz="1300" dirty="0"/>
          </a:p>
        </p:txBody>
      </p:sp>
      <p:sp>
        <p:nvSpPr>
          <p:cNvPr id="10" name="Shape 7"/>
          <p:cNvSpPr/>
          <p:nvPr/>
        </p:nvSpPr>
        <p:spPr>
          <a:xfrm>
            <a:off x="669727" y="3689271"/>
            <a:ext cx="7804547" cy="1278017"/>
          </a:xfrm>
          <a:prstGeom prst="roundRect">
            <a:avLst>
              <a:gd name="adj" fmla="val 8586"/>
            </a:avLst>
          </a:prstGeom>
          <a:solidFill>
            <a:srgbClr val="FFFFFF"/>
          </a:solidFill>
          <a:ln w="22860">
            <a:solidFill>
              <a:srgbClr val="26A688"/>
            </a:solidFill>
            <a:prstDash val="solid"/>
          </a:ln>
        </p:spPr>
      </p:sp>
      <p:sp>
        <p:nvSpPr>
          <p:cNvPr id="11" name="Shape 8"/>
          <p:cNvSpPr/>
          <p:nvPr/>
        </p:nvSpPr>
        <p:spPr>
          <a:xfrm>
            <a:off x="646867" y="3689271"/>
            <a:ext cx="91440" cy="1278017"/>
          </a:xfrm>
          <a:prstGeom prst="roundRect">
            <a:avLst>
              <a:gd name="adj" fmla="val 76906"/>
            </a:avLst>
          </a:prstGeom>
          <a:solidFill>
            <a:srgbClr val="26A688"/>
          </a:solidFill>
          <a:ln/>
        </p:spPr>
      </p:sp>
      <p:sp>
        <p:nvSpPr>
          <p:cNvPr id="12" name="Text 9"/>
          <p:cNvSpPr/>
          <p:nvPr/>
        </p:nvSpPr>
        <p:spPr>
          <a:xfrm>
            <a:off x="928568" y="3879533"/>
            <a:ext cx="3148012" cy="261580"/>
          </a:xfrm>
          <a:prstGeom prst="rect">
            <a:avLst/>
          </a:prstGeom>
          <a:noFill/>
          <a:ln/>
        </p:spPr>
        <p:txBody>
          <a:bodyPr wrap="none" lIns="0" tIns="0" rIns="0" bIns="0" rtlCol="0" anchor="t"/>
          <a:lstStyle/>
          <a:p>
            <a:pPr algn="l" indent="0" marL="0">
              <a:lnSpc>
                <a:spcPts val="2050"/>
              </a:lnSpc>
              <a:buNone/>
            </a:pPr>
            <a:r>
              <a:rPr lang="en-US" sz="1600" b="1" dirty="0">
                <a:solidFill>
                  <a:srgbClr val="333F70"/>
                </a:solidFill>
                <a:latin typeface="Unbounded Bold" pitchFamily="34" charset="0"/>
                <a:ea typeface="Unbounded Bold" pitchFamily="34" charset="-122"/>
                <a:cs typeface="Unbounded Bold" pitchFamily="34" charset="-120"/>
              </a:rPr>
              <a:t>Clause Compromissoire</a:t>
            </a:r>
            <a:endParaRPr lang="en-US" sz="1600" dirty="0"/>
          </a:p>
        </p:txBody>
      </p:sp>
      <p:sp>
        <p:nvSpPr>
          <p:cNvPr id="13" name="Text 10"/>
          <p:cNvSpPr/>
          <p:nvPr/>
        </p:nvSpPr>
        <p:spPr>
          <a:xfrm>
            <a:off x="928568" y="4241483"/>
            <a:ext cx="7355443" cy="535543"/>
          </a:xfrm>
          <a:prstGeom prst="rect">
            <a:avLst/>
          </a:prstGeom>
          <a:noFill/>
          <a:ln/>
        </p:spPr>
        <p:txBody>
          <a:bodyPr wrap="square" lIns="0" tIns="0" rIns="0" bIns="0" rtlCol="0" anchor="t"/>
          <a:lstStyle/>
          <a:p>
            <a:pPr algn="l" indent="0" marL="0">
              <a:lnSpc>
                <a:spcPts val="2100"/>
              </a:lnSpc>
              <a:buNone/>
            </a:pPr>
            <a:r>
              <a:rPr lang="en-US" sz="1300" dirty="0">
                <a:solidFill>
                  <a:srgbClr val="333F70"/>
                </a:solidFill>
                <a:latin typeface="Open Sans" pitchFamily="34" charset="0"/>
                <a:ea typeface="Open Sans" pitchFamily="34" charset="-122"/>
                <a:cs typeface="Open Sans" pitchFamily="34" charset="-120"/>
              </a:rPr>
              <a:t>Inopposable lorsqu'une partie n'a pas contracté dans le cadre de son activité professionnelle (art. 2061 C. civ.)</a:t>
            </a:r>
            <a:endParaRPr lang="en-US" sz="1300" dirty="0"/>
          </a:p>
        </p:txBody>
      </p:sp>
      <p:sp>
        <p:nvSpPr>
          <p:cNvPr id="14" name="Shape 11"/>
          <p:cNvSpPr/>
          <p:nvPr/>
        </p:nvSpPr>
        <p:spPr>
          <a:xfrm>
            <a:off x="669727" y="5134689"/>
            <a:ext cx="7804547" cy="1913930"/>
          </a:xfrm>
          <a:prstGeom prst="roundRect">
            <a:avLst>
              <a:gd name="adj" fmla="val 5733"/>
            </a:avLst>
          </a:prstGeom>
          <a:solidFill>
            <a:srgbClr val="FFFFFF"/>
          </a:solidFill>
          <a:ln w="22860">
            <a:solidFill>
              <a:srgbClr val="26A688"/>
            </a:solidFill>
            <a:prstDash val="solid"/>
          </a:ln>
        </p:spPr>
      </p:sp>
      <p:sp>
        <p:nvSpPr>
          <p:cNvPr id="15" name="Shape 12"/>
          <p:cNvSpPr/>
          <p:nvPr/>
        </p:nvSpPr>
        <p:spPr>
          <a:xfrm>
            <a:off x="646867" y="5134689"/>
            <a:ext cx="91440" cy="1913930"/>
          </a:xfrm>
          <a:prstGeom prst="roundRect">
            <a:avLst>
              <a:gd name="adj" fmla="val 76906"/>
            </a:avLst>
          </a:prstGeom>
          <a:solidFill>
            <a:srgbClr val="26A688"/>
          </a:solidFill>
          <a:ln/>
        </p:spPr>
      </p:sp>
      <p:sp>
        <p:nvSpPr>
          <p:cNvPr id="16" name="Text 13"/>
          <p:cNvSpPr/>
          <p:nvPr/>
        </p:nvSpPr>
        <p:spPr>
          <a:xfrm>
            <a:off x="928568" y="5324951"/>
            <a:ext cx="3430191" cy="261580"/>
          </a:xfrm>
          <a:prstGeom prst="rect">
            <a:avLst/>
          </a:prstGeom>
          <a:noFill/>
          <a:ln/>
        </p:spPr>
        <p:txBody>
          <a:bodyPr wrap="none" lIns="0" tIns="0" rIns="0" bIns="0" rtlCol="0" anchor="t"/>
          <a:lstStyle/>
          <a:p>
            <a:pPr algn="l" indent="0" marL="0">
              <a:lnSpc>
                <a:spcPts val="2050"/>
              </a:lnSpc>
              <a:buNone/>
            </a:pPr>
            <a:r>
              <a:rPr lang="en-US" sz="1600" b="1" dirty="0">
                <a:solidFill>
                  <a:srgbClr val="333F70"/>
                </a:solidFill>
                <a:latin typeface="Unbounded Bold" pitchFamily="34" charset="0"/>
                <a:ea typeface="Unbounded Bold" pitchFamily="34" charset="-122"/>
                <a:cs typeface="Unbounded Bold" pitchFamily="34" charset="-120"/>
              </a:rPr>
              <a:t>Droit de la Consommation</a:t>
            </a:r>
            <a:endParaRPr lang="en-US" sz="1600" dirty="0"/>
          </a:p>
        </p:txBody>
      </p:sp>
      <p:sp>
        <p:nvSpPr>
          <p:cNvPr id="17" name="Text 14"/>
          <p:cNvSpPr/>
          <p:nvPr/>
        </p:nvSpPr>
        <p:spPr>
          <a:xfrm>
            <a:off x="928568" y="5686901"/>
            <a:ext cx="7355443" cy="535543"/>
          </a:xfrm>
          <a:prstGeom prst="rect">
            <a:avLst/>
          </a:prstGeom>
          <a:noFill/>
          <a:ln/>
        </p:spPr>
        <p:txBody>
          <a:bodyPr wrap="square" lIns="0" tIns="0" rIns="0" bIns="0" rtlCol="0" anchor="t"/>
          <a:lstStyle/>
          <a:p>
            <a:pPr algn="l" indent="0" marL="0">
              <a:lnSpc>
                <a:spcPts val="2100"/>
              </a:lnSpc>
              <a:buNone/>
            </a:pPr>
            <a:r>
              <a:rPr lang="en-US" sz="1300" b="1" dirty="0">
                <a:solidFill>
                  <a:srgbClr val="333F70"/>
                </a:solidFill>
                <a:latin typeface="Open Sans" pitchFamily="34" charset="0"/>
                <a:ea typeface="Open Sans" pitchFamily="34" charset="-122"/>
                <a:cs typeface="Open Sans" pitchFamily="34" charset="-120"/>
              </a:rPr>
              <a:t>Interdiction des aménagements conventionnels</a:t>
            </a:r>
            <a:pPr algn="l" indent="0" marL="0">
              <a:lnSpc>
                <a:spcPts val="2100"/>
              </a:lnSpc>
              <a:buNone/>
            </a:pPr>
            <a:r>
              <a:rPr lang="en-US" sz="1300" dirty="0">
                <a:solidFill>
                  <a:srgbClr val="333F70"/>
                </a:solidFill>
                <a:latin typeface="Open Sans" pitchFamily="34" charset="0"/>
                <a:ea typeface="Open Sans" pitchFamily="34" charset="-122"/>
                <a:cs typeface="Open Sans" pitchFamily="34" charset="-120"/>
              </a:rPr>
              <a:t> - Article L218-1 du Code de la consommation</a:t>
            </a:r>
            <a:endParaRPr lang="en-US" sz="1300" dirty="0"/>
          </a:p>
        </p:txBody>
      </p:sp>
      <p:sp>
        <p:nvSpPr>
          <p:cNvPr id="18" name="Text 15"/>
          <p:cNvSpPr/>
          <p:nvPr/>
        </p:nvSpPr>
        <p:spPr>
          <a:xfrm>
            <a:off x="928568" y="6322814"/>
            <a:ext cx="7355443" cy="535543"/>
          </a:xfrm>
          <a:prstGeom prst="rect">
            <a:avLst/>
          </a:prstGeom>
          <a:noFill/>
          <a:ln/>
        </p:spPr>
        <p:txBody>
          <a:bodyPr wrap="square" lIns="0" tIns="0" rIns="0" bIns="0" rtlCol="0" anchor="t"/>
          <a:lstStyle/>
          <a:p>
            <a:pPr algn="l" indent="0" marL="0">
              <a:lnSpc>
                <a:spcPts val="2100"/>
              </a:lnSpc>
              <a:buNone/>
            </a:pPr>
            <a:r>
              <a:rPr lang="en-US" sz="1300" dirty="0">
                <a:solidFill>
                  <a:srgbClr val="333F70"/>
                </a:solidFill>
                <a:latin typeface="Open Sans" pitchFamily="34" charset="0"/>
                <a:ea typeface="Open Sans" pitchFamily="34" charset="-122"/>
                <a:cs typeface="Open Sans" pitchFamily="34" charset="-120"/>
              </a:rPr>
              <a:t>Les parties ne peuvent modifier la durée de prescription ni ajouter aux causes de suspension - règle d'ordre public</a:t>
            </a:r>
            <a:endParaRPr lang="en-US" sz="1300" dirty="0"/>
          </a:p>
        </p:txBody>
      </p:sp>
      <p:sp>
        <p:nvSpPr>
          <p:cNvPr id="19" name="Text 16"/>
          <p:cNvSpPr/>
          <p:nvPr/>
        </p:nvSpPr>
        <p:spPr>
          <a:xfrm>
            <a:off x="669727" y="7236976"/>
            <a:ext cx="7804547" cy="535543"/>
          </a:xfrm>
          <a:prstGeom prst="rect">
            <a:avLst/>
          </a:prstGeom>
          <a:noFill/>
          <a:ln/>
        </p:spPr>
        <p:txBody>
          <a:bodyPr wrap="square" lIns="0" tIns="0" rIns="0" bIns="0" rtlCol="0" anchor="t"/>
          <a:lstStyle/>
          <a:p>
            <a:pPr algn="l" indent="0" marL="0">
              <a:lnSpc>
                <a:spcPts val="2100"/>
              </a:lnSpc>
              <a:buNone/>
            </a:pPr>
            <a:r>
              <a:rPr lang="en-US" sz="1300" dirty="0">
                <a:solidFill>
                  <a:srgbClr val="333F70"/>
                </a:solidFill>
                <a:latin typeface="Open Sans" pitchFamily="34" charset="0"/>
                <a:ea typeface="Open Sans" pitchFamily="34" charset="-122"/>
                <a:cs typeface="Open Sans" pitchFamily="34" charset="-120"/>
              </a:rPr>
              <a:t>Cette réglementation protectrice assure l'équilibre entre les exigences du commerce et la protection des parties les plus faibles dans les relations contractuelles mixtes.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793790" y="2230874"/>
            <a:ext cx="11471672"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I. Les Actes de Commerce par Nature</a:t>
            </a:r>
            <a:endParaRPr lang="en-US" sz="3900" dirty="0"/>
          </a:p>
        </p:txBody>
      </p:sp>
      <p:sp>
        <p:nvSpPr>
          <p:cNvPr id="3" name="Text 1"/>
          <p:cNvSpPr/>
          <p:nvPr/>
        </p:nvSpPr>
        <p:spPr>
          <a:xfrm>
            <a:off x="793790" y="3148608"/>
            <a:ext cx="386274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Définition Fondamentale</a:t>
            </a:r>
            <a:endParaRPr lang="en-US" sz="1950" dirty="0"/>
          </a:p>
        </p:txBody>
      </p:sp>
      <p:sp>
        <p:nvSpPr>
          <p:cNvPr id="4" name="Text 2"/>
          <p:cNvSpPr/>
          <p:nvPr/>
        </p:nvSpPr>
        <p:spPr>
          <a:xfrm>
            <a:off x="793790" y="3756422"/>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Les actes de commerce par nature sont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réputés commerciaux en considération de leur objet et indépendamment de leur forme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t>
            </a:r>
            <a:endParaRPr lang="en-US" sz="1550" dirty="0"/>
          </a:p>
        </p:txBody>
      </p:sp>
      <p:sp>
        <p:nvSpPr>
          <p:cNvPr id="5" name="Text 3"/>
          <p:cNvSpPr/>
          <p:nvPr/>
        </p:nvSpPr>
        <p:spPr>
          <a:xfrm>
            <a:off x="793790" y="4297204"/>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Cette qualification objective s'appuie sur la nature intrinsèque de l'opération économique réalisée.</a:t>
            </a:r>
            <a:endParaRPr lang="en-US" sz="1550" dirty="0"/>
          </a:p>
        </p:txBody>
      </p:sp>
      <p:sp>
        <p:nvSpPr>
          <p:cNvPr id="6" name="Shape 4"/>
          <p:cNvSpPr/>
          <p:nvPr/>
        </p:nvSpPr>
        <p:spPr>
          <a:xfrm>
            <a:off x="793790" y="4837986"/>
            <a:ext cx="13042821" cy="1160740"/>
          </a:xfrm>
          <a:prstGeom prst="roundRect">
            <a:avLst>
              <a:gd name="adj" fmla="val 7182"/>
            </a:avLst>
          </a:prstGeom>
          <a:solidFill>
            <a:srgbClr val="B6D6FC"/>
          </a:solidFill>
          <a:ln/>
        </p:spPr>
      </p:sp>
      <p:pic>
        <p:nvPicPr>
          <p:cNvPr id="7" name="Image 0" descr="preencoded.png">    </p:cNvPr>
          <p:cNvPicPr>
            <a:picLocks noChangeAspect="1"/>
          </p:cNvPicPr>
          <p:nvPr/>
        </p:nvPicPr>
        <p:blipFill>
          <a:blip r:embed="rId1"/>
          <a:stretch>
            <a:fillRect/>
          </a:stretch>
        </p:blipFill>
        <p:spPr>
          <a:xfrm>
            <a:off x="992148" y="5140881"/>
            <a:ext cx="248007" cy="198358"/>
          </a:xfrm>
          <a:prstGeom prst="rect">
            <a:avLst/>
          </a:prstGeom>
        </p:spPr>
      </p:pic>
      <p:sp>
        <p:nvSpPr>
          <p:cNvPr id="8" name="Text 5"/>
          <p:cNvSpPr/>
          <p:nvPr/>
        </p:nvSpPr>
        <p:spPr>
          <a:xfrm>
            <a:off x="1438513" y="5085874"/>
            <a:ext cx="12199739" cy="635079"/>
          </a:xfrm>
          <a:prstGeom prst="rect">
            <a:avLst/>
          </a:prstGeom>
          <a:noFill/>
          <a:ln/>
        </p:spPr>
        <p:txBody>
          <a:bodyPr wrap="square" lIns="0" tIns="0" rIns="0" bIns="0" rtlCol="0" anchor="t"/>
          <a:lstStyle/>
          <a:p>
            <a:pPr algn="l" indent="0" marL="0">
              <a:lnSpc>
                <a:spcPts val="2500"/>
              </a:lnSpc>
              <a:buNone/>
            </a:pPr>
            <a:r>
              <a:rPr lang="en-US" sz="1550" dirty="0">
                <a:solidFill>
                  <a:srgbClr val="000000"/>
                </a:solidFill>
                <a:latin typeface="Open Sans" pitchFamily="34" charset="0"/>
                <a:ea typeface="Open Sans" pitchFamily="34" charset="-122"/>
                <a:cs typeface="Open Sans" pitchFamily="34" charset="-120"/>
              </a:rPr>
              <a:t>Ces actes sont énumérés à l'article L110-1 du Code de commerce pour le commerce terrestre et à l'article L110-2 pour le commerce maritime.</a:t>
            </a:r>
            <a:endParaRPr lang="en-US" sz="1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3338393"/>
            <a:ext cx="10648117"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A. Les Actes pris de manière Isolée</a:t>
            </a:r>
            <a:endParaRPr lang="en-US" sz="3900" dirty="0"/>
          </a:p>
        </p:txBody>
      </p:sp>
      <p:sp>
        <p:nvSpPr>
          <p:cNvPr id="3" name="Text 1"/>
          <p:cNvSpPr/>
          <p:nvPr/>
        </p:nvSpPr>
        <p:spPr>
          <a:xfrm>
            <a:off x="793790" y="4256127"/>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Certains actes acquièrent leur caractère commercial par leur nature même, sans nécessiter d'être accomplis dans un cadre professionnel organisé.</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793790" y="2020967"/>
            <a:ext cx="6940034"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L'Achat pour Revendre</a:t>
            </a:r>
            <a:endParaRPr lang="en-US" sz="3900" dirty="0"/>
          </a:p>
        </p:txBody>
      </p:sp>
      <p:sp>
        <p:nvSpPr>
          <p:cNvPr id="3" name="Text 1"/>
          <p:cNvSpPr/>
          <p:nvPr/>
        </p:nvSpPr>
        <p:spPr>
          <a:xfrm>
            <a:off x="793790" y="2938701"/>
            <a:ext cx="198358" cy="248007"/>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Unbounded Light" pitchFamily="34" charset="0"/>
                <a:ea typeface="Unbounded Light" pitchFamily="34" charset="-122"/>
                <a:cs typeface="Unbounded Light" pitchFamily="34" charset="-120"/>
              </a:rPr>
              <a:t>01</a:t>
            </a:r>
            <a:endParaRPr lang="en-US" sz="1550" dirty="0"/>
          </a:p>
        </p:txBody>
      </p:sp>
      <p:sp>
        <p:nvSpPr>
          <p:cNvPr id="4" name="Shape 2"/>
          <p:cNvSpPr/>
          <p:nvPr/>
        </p:nvSpPr>
        <p:spPr>
          <a:xfrm>
            <a:off x="793790" y="3253026"/>
            <a:ext cx="6422231" cy="22860"/>
          </a:xfrm>
          <a:prstGeom prst="rect">
            <a:avLst/>
          </a:prstGeom>
          <a:solidFill>
            <a:srgbClr val="26A688"/>
          </a:solidFill>
          <a:ln/>
        </p:spPr>
      </p:sp>
      <p:sp>
        <p:nvSpPr>
          <p:cNvPr id="5" name="Text 3"/>
          <p:cNvSpPr/>
          <p:nvPr/>
        </p:nvSpPr>
        <p:spPr>
          <a:xfrm>
            <a:off x="793790" y="3397925"/>
            <a:ext cx="3721418"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Achat de Biens Meubles</a:t>
            </a:r>
            <a:endParaRPr lang="en-US" sz="1950" dirty="0"/>
          </a:p>
        </p:txBody>
      </p:sp>
      <p:sp>
        <p:nvSpPr>
          <p:cNvPr id="6" name="Text 4"/>
          <p:cNvSpPr/>
          <p:nvPr/>
        </p:nvSpPr>
        <p:spPr>
          <a:xfrm>
            <a:off x="793790" y="3827145"/>
            <a:ext cx="642223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Tout achat de biens meubles pour les revendre, soit en nature, soit après transformation - Article L110-1 1° du Code de commerce</a:t>
            </a:r>
            <a:endParaRPr lang="en-US" sz="1550" dirty="0"/>
          </a:p>
        </p:txBody>
      </p:sp>
      <p:sp>
        <p:nvSpPr>
          <p:cNvPr id="7" name="Text 5"/>
          <p:cNvSpPr/>
          <p:nvPr/>
        </p:nvSpPr>
        <p:spPr>
          <a:xfrm>
            <a:off x="793790" y="4581287"/>
            <a:ext cx="642223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Commerce au sens traditionnel</a:t>
            </a:r>
            <a:endParaRPr lang="en-US" sz="1550" dirty="0"/>
          </a:p>
        </p:txBody>
      </p:sp>
      <p:sp>
        <p:nvSpPr>
          <p:cNvPr id="8" name="Text 6"/>
          <p:cNvSpPr/>
          <p:nvPr/>
        </p:nvSpPr>
        <p:spPr>
          <a:xfrm>
            <a:off x="793790" y="4968240"/>
            <a:ext cx="642223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Industrie de transformation</a:t>
            </a:r>
            <a:endParaRPr lang="en-US" sz="1550" dirty="0"/>
          </a:p>
        </p:txBody>
      </p:sp>
      <p:sp>
        <p:nvSpPr>
          <p:cNvPr id="9" name="Text 7"/>
          <p:cNvSpPr/>
          <p:nvPr/>
        </p:nvSpPr>
        <p:spPr>
          <a:xfrm>
            <a:off x="793790" y="5355193"/>
            <a:ext cx="642223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Nécessité d'un achat préalable</a:t>
            </a:r>
            <a:endParaRPr lang="en-US" sz="1550" dirty="0"/>
          </a:p>
        </p:txBody>
      </p:sp>
      <p:sp>
        <p:nvSpPr>
          <p:cNvPr id="10" name="Text 8"/>
          <p:cNvSpPr/>
          <p:nvPr/>
        </p:nvSpPr>
        <p:spPr>
          <a:xfrm>
            <a:off x="793790" y="5742146"/>
            <a:ext cx="642223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Intention de revente obligatoire</a:t>
            </a:r>
            <a:endParaRPr lang="en-US" sz="1550" dirty="0"/>
          </a:p>
        </p:txBody>
      </p:sp>
      <p:sp>
        <p:nvSpPr>
          <p:cNvPr id="11" name="Text 9"/>
          <p:cNvSpPr/>
          <p:nvPr/>
        </p:nvSpPr>
        <p:spPr>
          <a:xfrm>
            <a:off x="7414379" y="2938701"/>
            <a:ext cx="198358" cy="248007"/>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Unbounded Light" pitchFamily="34" charset="0"/>
                <a:ea typeface="Unbounded Light" pitchFamily="34" charset="-122"/>
                <a:cs typeface="Unbounded Light" pitchFamily="34" charset="-120"/>
              </a:rPr>
              <a:t>02</a:t>
            </a:r>
            <a:endParaRPr lang="en-US" sz="1550" dirty="0"/>
          </a:p>
        </p:txBody>
      </p:sp>
      <p:sp>
        <p:nvSpPr>
          <p:cNvPr id="12" name="Shape 10"/>
          <p:cNvSpPr/>
          <p:nvPr/>
        </p:nvSpPr>
        <p:spPr>
          <a:xfrm>
            <a:off x="7414379" y="3253026"/>
            <a:ext cx="6422231" cy="22860"/>
          </a:xfrm>
          <a:prstGeom prst="rect">
            <a:avLst/>
          </a:prstGeom>
          <a:solidFill>
            <a:srgbClr val="26A688"/>
          </a:solidFill>
          <a:ln/>
        </p:spPr>
      </p:sp>
      <p:sp>
        <p:nvSpPr>
          <p:cNvPr id="13" name="Text 11"/>
          <p:cNvSpPr/>
          <p:nvPr/>
        </p:nvSpPr>
        <p:spPr>
          <a:xfrm>
            <a:off x="7414379" y="3397925"/>
            <a:ext cx="4100632"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Achat de Biens Immeubles</a:t>
            </a:r>
            <a:endParaRPr lang="en-US" sz="1950" dirty="0"/>
          </a:p>
        </p:txBody>
      </p:sp>
      <p:sp>
        <p:nvSpPr>
          <p:cNvPr id="14" name="Text 12"/>
          <p:cNvSpPr/>
          <p:nvPr/>
        </p:nvSpPr>
        <p:spPr>
          <a:xfrm>
            <a:off x="7414379" y="3827145"/>
            <a:ext cx="642223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Tout achat d'immeubles aux fins de revente, sauf exception pour les promoteurs immobiliers - Article L110-1 2°</a:t>
            </a:r>
            <a:endParaRPr lang="en-US" sz="1550" dirty="0"/>
          </a:p>
        </p:txBody>
      </p:sp>
      <p:sp>
        <p:nvSpPr>
          <p:cNvPr id="15" name="Shape 13"/>
          <p:cNvSpPr/>
          <p:nvPr/>
        </p:nvSpPr>
        <p:spPr>
          <a:xfrm>
            <a:off x="7414379" y="4685467"/>
            <a:ext cx="6422231" cy="1160740"/>
          </a:xfrm>
          <a:prstGeom prst="roundRect">
            <a:avLst>
              <a:gd name="adj" fmla="val 7182"/>
            </a:avLst>
          </a:prstGeom>
          <a:solidFill>
            <a:srgbClr val="FCF2B5"/>
          </a:solidFill>
          <a:ln/>
        </p:spPr>
      </p:sp>
      <p:pic>
        <p:nvPicPr>
          <p:cNvPr id="16" name="Image 0" descr="preencoded.png">    </p:cNvPr>
          <p:cNvPicPr>
            <a:picLocks noChangeAspect="1"/>
          </p:cNvPicPr>
          <p:nvPr/>
        </p:nvPicPr>
        <p:blipFill>
          <a:blip r:embed="rId1"/>
          <a:stretch>
            <a:fillRect/>
          </a:stretch>
        </p:blipFill>
        <p:spPr>
          <a:xfrm>
            <a:off x="7612737" y="4988362"/>
            <a:ext cx="248007" cy="198358"/>
          </a:xfrm>
          <a:prstGeom prst="rect">
            <a:avLst/>
          </a:prstGeom>
        </p:spPr>
      </p:pic>
      <p:sp>
        <p:nvSpPr>
          <p:cNvPr id="17" name="Text 14"/>
          <p:cNvSpPr/>
          <p:nvPr/>
        </p:nvSpPr>
        <p:spPr>
          <a:xfrm>
            <a:off x="8059102" y="4933355"/>
            <a:ext cx="5579150" cy="635079"/>
          </a:xfrm>
          <a:prstGeom prst="rect">
            <a:avLst/>
          </a:prstGeom>
          <a:noFill/>
          <a:ln/>
        </p:spPr>
        <p:txBody>
          <a:bodyPr wrap="square" lIns="0" tIns="0" rIns="0" bIns="0" rtlCol="0" anchor="t"/>
          <a:lstStyle/>
          <a:p>
            <a:pPr algn="l" indent="0" marL="0">
              <a:lnSpc>
                <a:spcPts val="2500"/>
              </a:lnSpc>
              <a:buNone/>
            </a:pPr>
            <a:r>
              <a:rPr lang="en-US" sz="1550" dirty="0">
                <a:solidFill>
                  <a:srgbClr val="000000"/>
                </a:solidFill>
                <a:latin typeface="Open Sans" pitchFamily="34" charset="0"/>
                <a:ea typeface="Open Sans" pitchFamily="34" charset="-122"/>
                <a:cs typeface="Open Sans" pitchFamily="34" charset="-120"/>
              </a:rPr>
              <a:t>L'activité de promoteur immobilier est expressément écartée et demeure civile</a:t>
            </a:r>
            <a:endParaRPr lang="en-US" sz="15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724978"/>
            <a:ext cx="7818120"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Les Activités Financières</a:t>
            </a:r>
            <a:endParaRPr lang="en-US" sz="3900" dirty="0"/>
          </a:p>
        </p:txBody>
      </p:sp>
      <p:sp>
        <p:nvSpPr>
          <p:cNvPr id="3" name="Text 1"/>
          <p:cNvSpPr/>
          <p:nvPr/>
        </p:nvSpPr>
        <p:spPr>
          <a:xfrm>
            <a:off x="793790" y="2841069"/>
            <a:ext cx="5962412"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Opérations Financières Commerciales</a:t>
            </a:r>
            <a:endParaRPr lang="en-US" sz="1950" dirty="0"/>
          </a:p>
        </p:txBody>
      </p:sp>
      <p:sp>
        <p:nvSpPr>
          <p:cNvPr id="4" name="Text 2"/>
          <p:cNvSpPr/>
          <p:nvPr/>
        </p:nvSpPr>
        <p:spPr>
          <a:xfrm>
            <a:off x="793790" y="3349585"/>
            <a:ext cx="7632025"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33F70"/>
                </a:solidFill>
                <a:latin typeface="Open Sans" pitchFamily="34" charset="0"/>
                <a:ea typeface="Open Sans" pitchFamily="34" charset="-122"/>
                <a:cs typeface="Open Sans" pitchFamily="34" charset="-120"/>
              </a:rPr>
              <a:t>Opérations de change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conversion de devises</a:t>
            </a:r>
            <a:endParaRPr lang="en-US" sz="1550" dirty="0"/>
          </a:p>
        </p:txBody>
      </p:sp>
      <p:sp>
        <p:nvSpPr>
          <p:cNvPr id="5" name="Text 3"/>
          <p:cNvSpPr/>
          <p:nvPr/>
        </p:nvSpPr>
        <p:spPr>
          <a:xfrm>
            <a:off x="793790" y="3736538"/>
            <a:ext cx="7632025"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33F70"/>
                </a:solidFill>
                <a:latin typeface="Open Sans" pitchFamily="34" charset="0"/>
                <a:ea typeface="Open Sans" pitchFamily="34" charset="-122"/>
                <a:cs typeface="Open Sans" pitchFamily="34" charset="-120"/>
              </a:rPr>
              <a:t>Activités bancaires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crédit, dépôt, services financiers</a:t>
            </a:r>
            <a:endParaRPr lang="en-US" sz="1550" dirty="0"/>
          </a:p>
        </p:txBody>
      </p:sp>
      <p:sp>
        <p:nvSpPr>
          <p:cNvPr id="6" name="Text 4"/>
          <p:cNvSpPr/>
          <p:nvPr/>
        </p:nvSpPr>
        <p:spPr>
          <a:xfrm>
            <a:off x="793790" y="4123492"/>
            <a:ext cx="7632025"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33F70"/>
                </a:solidFill>
                <a:latin typeface="Open Sans" pitchFamily="34" charset="0"/>
                <a:ea typeface="Open Sans" pitchFamily="34" charset="-122"/>
                <a:cs typeface="Open Sans" pitchFamily="34" charset="-120"/>
              </a:rPr>
              <a:t>Courtage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intermédiation financière</a:t>
            </a:r>
            <a:endParaRPr lang="en-US" sz="1550" dirty="0"/>
          </a:p>
        </p:txBody>
      </p:sp>
      <p:sp>
        <p:nvSpPr>
          <p:cNvPr id="7" name="Text 5"/>
          <p:cNvSpPr/>
          <p:nvPr/>
        </p:nvSpPr>
        <p:spPr>
          <a:xfrm>
            <a:off x="793790" y="4510445"/>
            <a:ext cx="7632025"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33F70"/>
                </a:solidFill>
                <a:latin typeface="Open Sans" pitchFamily="34" charset="0"/>
                <a:ea typeface="Open Sans" pitchFamily="34" charset="-122"/>
                <a:cs typeface="Open Sans" pitchFamily="34" charset="-120"/>
              </a:rPr>
              <a:t>Monnaie électronique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émission et gestion</a:t>
            </a:r>
            <a:endParaRPr lang="en-US" sz="1550" dirty="0"/>
          </a:p>
        </p:txBody>
      </p:sp>
      <p:sp>
        <p:nvSpPr>
          <p:cNvPr id="8" name="Text 6"/>
          <p:cNvSpPr/>
          <p:nvPr/>
        </p:nvSpPr>
        <p:spPr>
          <a:xfrm>
            <a:off x="793790" y="4897398"/>
            <a:ext cx="7632025"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33F70"/>
                </a:solidFill>
                <a:latin typeface="Open Sans" pitchFamily="34" charset="0"/>
                <a:ea typeface="Open Sans" pitchFamily="34" charset="-122"/>
                <a:cs typeface="Open Sans" pitchFamily="34" charset="-120"/>
              </a:rPr>
              <a:t>Services de paiement</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transactions électroniques</a:t>
            </a:r>
            <a:endParaRPr lang="en-US" sz="1550" dirty="0"/>
          </a:p>
        </p:txBody>
      </p:sp>
      <p:sp>
        <p:nvSpPr>
          <p:cNvPr id="9" name="Shape 7"/>
          <p:cNvSpPr/>
          <p:nvPr/>
        </p:nvSpPr>
        <p:spPr>
          <a:xfrm>
            <a:off x="793790" y="5438180"/>
            <a:ext cx="7632025" cy="843201"/>
          </a:xfrm>
          <a:prstGeom prst="roundRect">
            <a:avLst>
              <a:gd name="adj" fmla="val 9886"/>
            </a:avLst>
          </a:prstGeom>
          <a:solidFill>
            <a:srgbClr val="C1F1E5"/>
          </a:solidFill>
          <a:ln/>
        </p:spPr>
      </p:sp>
      <p:pic>
        <p:nvPicPr>
          <p:cNvPr id="10" name="Image 0" descr="preencoded.png">    </p:cNvPr>
          <p:cNvPicPr>
            <a:picLocks noChangeAspect="1"/>
          </p:cNvPicPr>
          <p:nvPr/>
        </p:nvPicPr>
        <p:blipFill>
          <a:blip r:embed="rId1"/>
          <a:stretch>
            <a:fillRect/>
          </a:stretch>
        </p:blipFill>
        <p:spPr>
          <a:xfrm>
            <a:off x="992148" y="5741075"/>
            <a:ext cx="248007" cy="198358"/>
          </a:xfrm>
          <a:prstGeom prst="rect">
            <a:avLst/>
          </a:prstGeom>
        </p:spPr>
      </p:pic>
      <p:sp>
        <p:nvSpPr>
          <p:cNvPr id="11" name="Text 8"/>
          <p:cNvSpPr/>
          <p:nvPr/>
        </p:nvSpPr>
        <p:spPr>
          <a:xfrm>
            <a:off x="1438513" y="5686068"/>
            <a:ext cx="6788944" cy="317540"/>
          </a:xfrm>
          <a:prstGeom prst="rect">
            <a:avLst/>
          </a:prstGeom>
          <a:noFill/>
          <a:ln/>
        </p:spPr>
        <p:txBody>
          <a:bodyPr wrap="none" lIns="0" tIns="0" rIns="0" bIns="0" rtlCol="0" anchor="t"/>
          <a:lstStyle/>
          <a:p>
            <a:pPr algn="l" indent="0" marL="0">
              <a:lnSpc>
                <a:spcPts val="2500"/>
              </a:lnSpc>
              <a:buNone/>
            </a:pPr>
            <a:r>
              <a:rPr lang="en-US" sz="1550" dirty="0">
                <a:solidFill>
                  <a:srgbClr val="000000"/>
                </a:solidFill>
                <a:latin typeface="Open Sans" pitchFamily="34" charset="0"/>
                <a:ea typeface="Open Sans" pitchFamily="34" charset="-122"/>
                <a:cs typeface="Open Sans" pitchFamily="34" charset="-120"/>
              </a:rPr>
              <a:t>Une intention spéculative est requise pour la qualification commerciale</a:t>
            </a:r>
            <a:endParaRPr lang="en-US" sz="1550" dirty="0"/>
          </a:p>
        </p:txBody>
      </p:sp>
      <p:sp>
        <p:nvSpPr>
          <p:cNvPr id="12" name="Text 9"/>
          <p:cNvSpPr/>
          <p:nvPr/>
        </p:nvSpPr>
        <p:spPr>
          <a:xfrm>
            <a:off x="8917543" y="2821305"/>
            <a:ext cx="4926568" cy="317540"/>
          </a:xfrm>
          <a:prstGeom prst="rect">
            <a:avLst/>
          </a:prstGeom>
          <a:noFill/>
          <a:ln/>
        </p:spPr>
        <p:txBody>
          <a:bodyPr wrap="none" lIns="0" tIns="0" rIns="0" bIns="0" rtlCol="0" anchor="t"/>
          <a:lstStyle/>
          <a:p>
            <a:pPr algn="l" indent="0" marL="0">
              <a:lnSpc>
                <a:spcPts val="2500"/>
              </a:lnSpc>
              <a:buNone/>
            </a:pPr>
            <a:endParaRPr lang="en-US" sz="1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793790" y="2433518"/>
            <a:ext cx="8945880"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Les Activités d'Intermédiaire</a:t>
            </a:r>
            <a:endParaRPr lang="en-US" sz="3900" dirty="0"/>
          </a:p>
        </p:txBody>
      </p:sp>
      <p:pic>
        <p:nvPicPr>
          <p:cNvPr id="3" name="Image 0" descr="preencoded.png">    </p:cNvPr>
          <p:cNvPicPr>
            <a:picLocks noChangeAspect="1"/>
          </p:cNvPicPr>
          <p:nvPr/>
        </p:nvPicPr>
        <p:blipFill>
          <a:blip r:embed="rId1"/>
          <a:stretch>
            <a:fillRect/>
          </a:stretch>
        </p:blipFill>
        <p:spPr>
          <a:xfrm>
            <a:off x="793790" y="3351252"/>
            <a:ext cx="496133" cy="496133"/>
          </a:xfrm>
          <a:prstGeom prst="rect">
            <a:avLst/>
          </a:prstGeom>
        </p:spPr>
      </p:pic>
      <p:sp>
        <p:nvSpPr>
          <p:cNvPr id="4" name="Text 1"/>
          <p:cNvSpPr/>
          <p:nvPr/>
        </p:nvSpPr>
        <p:spPr>
          <a:xfrm>
            <a:off x="1537930" y="3469005"/>
            <a:ext cx="3438049"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Intermédiation Immobilière</a:t>
            </a:r>
            <a:endParaRPr lang="en-US" sz="1950" dirty="0"/>
          </a:p>
        </p:txBody>
      </p:sp>
      <p:sp>
        <p:nvSpPr>
          <p:cNvPr id="5" name="Text 2"/>
          <p:cNvSpPr/>
          <p:nvPr/>
        </p:nvSpPr>
        <p:spPr>
          <a:xfrm>
            <a:off x="1537930" y="4208383"/>
            <a:ext cx="3438049" cy="1587698"/>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Opérations d'intermédiaire pour l'achat, la souscription ou la vente d'immeubles, de fonds de commerce, d'actions de sociétés immobilières</a:t>
            </a:r>
            <a:endParaRPr lang="en-US" sz="1550" dirty="0"/>
          </a:p>
        </p:txBody>
      </p:sp>
      <p:pic>
        <p:nvPicPr>
          <p:cNvPr id="6" name="Image 1" descr="preencoded.png">    </p:cNvPr>
          <p:cNvPicPr>
            <a:picLocks noChangeAspect="1"/>
          </p:cNvPicPr>
          <p:nvPr/>
        </p:nvPicPr>
        <p:blipFill>
          <a:blip r:embed="rId2"/>
          <a:stretch>
            <a:fillRect/>
          </a:stretch>
        </p:blipFill>
        <p:spPr>
          <a:xfrm>
            <a:off x="5223986" y="3351252"/>
            <a:ext cx="496133" cy="496133"/>
          </a:xfrm>
          <a:prstGeom prst="rect">
            <a:avLst/>
          </a:prstGeom>
        </p:spPr>
      </p:pic>
      <p:sp>
        <p:nvSpPr>
          <p:cNvPr id="7" name="Text 3"/>
          <p:cNvSpPr/>
          <p:nvPr/>
        </p:nvSpPr>
        <p:spPr>
          <a:xfrm>
            <a:off x="5968127" y="3469005"/>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Commission</a:t>
            </a:r>
            <a:endParaRPr lang="en-US" sz="1950" dirty="0"/>
          </a:p>
        </p:txBody>
      </p:sp>
      <p:sp>
        <p:nvSpPr>
          <p:cNvPr id="8" name="Text 4"/>
          <p:cNvSpPr/>
          <p:nvPr/>
        </p:nvSpPr>
        <p:spPr>
          <a:xfrm>
            <a:off x="5968127" y="3898225"/>
            <a:ext cx="3438168" cy="127015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commissionnaire conclut en son nom propre des contrats pour le compte d'un commettant dont l'identité reste cachée</a:t>
            </a:r>
            <a:endParaRPr lang="en-US" sz="1550" dirty="0"/>
          </a:p>
        </p:txBody>
      </p:sp>
      <p:pic>
        <p:nvPicPr>
          <p:cNvPr id="9" name="Image 2" descr="preencoded.png">    </p:cNvPr>
          <p:cNvPicPr>
            <a:picLocks noChangeAspect="1"/>
          </p:cNvPicPr>
          <p:nvPr/>
        </p:nvPicPr>
        <p:blipFill>
          <a:blip r:embed="rId3"/>
          <a:stretch>
            <a:fillRect/>
          </a:stretch>
        </p:blipFill>
        <p:spPr>
          <a:xfrm>
            <a:off x="9654302" y="3351252"/>
            <a:ext cx="496133" cy="496133"/>
          </a:xfrm>
          <a:prstGeom prst="rect">
            <a:avLst/>
          </a:prstGeom>
        </p:spPr>
      </p:pic>
      <p:sp>
        <p:nvSpPr>
          <p:cNvPr id="10" name="Text 5"/>
          <p:cNvSpPr/>
          <p:nvPr/>
        </p:nvSpPr>
        <p:spPr>
          <a:xfrm>
            <a:off x="10398443" y="3469005"/>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Courtage</a:t>
            </a:r>
            <a:endParaRPr lang="en-US" sz="1950" dirty="0"/>
          </a:p>
        </p:txBody>
      </p:sp>
      <p:sp>
        <p:nvSpPr>
          <p:cNvPr id="11" name="Text 6"/>
          <p:cNvSpPr/>
          <p:nvPr/>
        </p:nvSpPr>
        <p:spPr>
          <a:xfrm>
            <a:off x="10398443" y="3898225"/>
            <a:ext cx="3438168" cy="127015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courtier assure une mission de rapprochement des parties sans intervenir directement dans l'opération financière</a:t>
            </a:r>
            <a:endParaRPr lang="en-US" sz="15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93790" y="3494723"/>
            <a:ext cx="13042821" cy="1240155"/>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B) </a:t>
            </a:r>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Les actes de commerce réalisés dans le cadre d’une entreprise.</a:t>
            </a:r>
            <a:endParaRPr lang="en-US" sz="39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30</Slides>
  <Notes>30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2025-09-09T07:34:33Z</dcterms:created>
  <dcterms:modified xsi:type="dcterms:W3CDTF">2025-09-09T07:34:33Z</dcterms:modified>
</cp:coreProperties>
</file>